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1" r:id="rId4"/>
    <p:sldId id="263" r:id="rId5"/>
    <p:sldId id="264" r:id="rId6"/>
    <p:sldId id="266" r:id="rId7"/>
    <p:sldId id="267" r:id="rId8"/>
    <p:sldId id="268" r:id="rId9"/>
    <p:sldId id="271" r:id="rId10"/>
    <p:sldId id="279" r:id="rId11"/>
    <p:sldId id="258" r:id="rId12"/>
    <p:sldId id="280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0B5F"/>
    <a:srgbClr val="800000"/>
    <a:srgbClr val="2F11AF"/>
    <a:srgbClr val="FAA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 varScale="1">
        <p:scale>
          <a:sx n="80" d="100"/>
          <a:sy n="80" d="100"/>
        </p:scale>
        <p:origin x="111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01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FB2B3B-79EA-4792-ABE5-2C5054458AB9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68758E36-E0A4-45ED-8DA2-82DB30BC1AFB}">
      <dgm:prSet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accent3">
              <a:lumMod val="65000"/>
            </a:schemeClr>
          </a:solidFill>
        </a:ln>
      </dgm:spPr>
      <dgm:t>
        <a:bodyPr/>
        <a:lstStyle/>
        <a:p>
          <a:r>
            <a:rPr lang="ru-RU" sz="2600" u="sng" baseline="-25000" dirty="0" smtClean="0">
              <a:solidFill>
                <a:schemeClr val="accent2">
                  <a:lumMod val="50000"/>
                </a:schemeClr>
              </a:solidFill>
              <a:latin typeface="+mj-lt"/>
              <a:ea typeface="+mj-ea"/>
              <a:cs typeface="+mj-cs"/>
            </a:rPr>
            <a:t/>
          </a:r>
          <a:br>
            <a:rPr lang="ru-RU" sz="2600" u="sng" baseline="-25000" dirty="0" smtClean="0">
              <a:solidFill>
                <a:schemeClr val="accent2">
                  <a:lumMod val="50000"/>
                </a:schemeClr>
              </a:solidFill>
              <a:latin typeface="+mj-lt"/>
              <a:ea typeface="+mj-ea"/>
              <a:cs typeface="+mj-cs"/>
            </a:rPr>
          </a:br>
          <a:endParaRPr lang="ru-RU" sz="2600" u="sng" dirty="0">
            <a:solidFill>
              <a:schemeClr val="accent2">
                <a:lumMod val="50000"/>
              </a:schemeClr>
            </a:solidFill>
          </a:endParaRPr>
        </a:p>
      </dgm:t>
    </dgm:pt>
    <dgm:pt modelId="{51E524E3-9014-4E76-99FD-FC6E7E7071FF}" type="parTrans" cxnId="{440043E0-F7C4-44CE-908C-325DBDF54762}">
      <dgm:prSet/>
      <dgm:spPr/>
      <dgm:t>
        <a:bodyPr/>
        <a:lstStyle/>
        <a:p>
          <a:endParaRPr lang="ru-RU"/>
        </a:p>
      </dgm:t>
    </dgm:pt>
    <dgm:pt modelId="{37A845DC-8C47-41B9-B5F9-EB39A2405DE5}" type="sibTrans" cxnId="{440043E0-F7C4-44CE-908C-325DBDF54762}">
      <dgm:prSet/>
      <dgm:spPr>
        <a:solidFill>
          <a:schemeClr val="accent1"/>
        </a:solidFill>
        <a:ln>
          <a:solidFill>
            <a:schemeClr val="accent4"/>
          </a:solidFill>
        </a:ln>
      </dgm:spPr>
      <dgm:t>
        <a:bodyPr/>
        <a:lstStyle/>
        <a:p>
          <a:endParaRPr lang="ru-RU"/>
        </a:p>
      </dgm:t>
    </dgm:pt>
    <dgm:pt modelId="{39ECD6F9-E727-47AC-8A5E-D6AB601A437B}">
      <dgm:prSet custT="1"/>
      <dgm:spPr>
        <a:solidFill>
          <a:schemeClr val="accent1">
            <a:lumMod val="90000"/>
          </a:schemeClr>
        </a:solidFill>
        <a:ln>
          <a:solidFill>
            <a:schemeClr val="accent3">
              <a:lumMod val="65000"/>
            </a:schemeClr>
          </a:solidFill>
        </a:ln>
      </dgm:spPr>
      <dgm:t>
        <a:bodyPr/>
        <a:lstStyle/>
        <a:p>
          <a:r>
            <a:rPr lang="ru-RU" sz="2400" b="1" dirty="0" smtClean="0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+mn-cs"/>
            </a:rPr>
            <a:t>Дошкольное образование </a:t>
          </a:r>
          <a:endParaRPr lang="ru-RU" sz="2400" b="1" dirty="0">
            <a:solidFill>
              <a:schemeClr val="accent2">
                <a:lumMod val="75000"/>
              </a:schemeClr>
            </a:solidFill>
            <a:latin typeface="+mn-lt"/>
            <a:ea typeface="+mn-ea"/>
            <a:cs typeface="+mn-cs"/>
          </a:endParaRPr>
        </a:p>
      </dgm:t>
    </dgm:pt>
    <dgm:pt modelId="{2414A337-CC20-46B0-BC28-B85FC19C5026}" type="parTrans" cxnId="{D0A2A5A8-708B-4E02-BA1D-CD09F3E2622D}">
      <dgm:prSet/>
      <dgm:spPr/>
      <dgm:t>
        <a:bodyPr/>
        <a:lstStyle/>
        <a:p>
          <a:endParaRPr lang="ru-RU"/>
        </a:p>
      </dgm:t>
    </dgm:pt>
    <dgm:pt modelId="{485DEFE7-BDFF-4B54-A4AC-4750C28C481E}" type="sibTrans" cxnId="{D0A2A5A8-708B-4E02-BA1D-CD09F3E2622D}">
      <dgm:prSet/>
      <dgm:spPr>
        <a:solidFill>
          <a:schemeClr val="accent1"/>
        </a:solidFill>
        <a:ln>
          <a:solidFill>
            <a:schemeClr val="accent4"/>
          </a:solidFill>
        </a:ln>
      </dgm:spPr>
      <dgm:t>
        <a:bodyPr/>
        <a:lstStyle/>
        <a:p>
          <a:endParaRPr lang="ru-RU"/>
        </a:p>
      </dgm:t>
    </dgm:pt>
    <dgm:pt modelId="{0F9E3030-F036-48B9-BC6F-40D39C2A37AB}">
      <dgm:prSet custT="1"/>
      <dgm:spPr>
        <a:solidFill>
          <a:schemeClr val="accent1">
            <a:lumMod val="90000"/>
          </a:schemeClr>
        </a:solidFill>
        <a:ln>
          <a:solidFill>
            <a:schemeClr val="accent3">
              <a:lumMod val="65000"/>
            </a:schemeClr>
          </a:solidFill>
        </a:ln>
      </dgm:spPr>
      <dgm:t>
        <a:bodyPr/>
        <a:lstStyle/>
        <a:p>
          <a:r>
            <a:rPr lang="en-US" sz="2400" b="1" dirty="0" smtClean="0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+mn-cs"/>
            </a:rPr>
            <a:t>У</a:t>
          </a:r>
          <a:r>
            <a:rPr lang="ru-RU" sz="2400" b="1" dirty="0" err="1" smtClean="0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+mn-cs"/>
            </a:rPr>
            <a:t>ровень</a:t>
          </a:r>
          <a:r>
            <a:rPr lang="ru-RU" sz="2400" b="1" dirty="0" smtClean="0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+mn-cs"/>
            </a:rPr>
            <a:t> общего образования</a:t>
          </a:r>
          <a:endParaRPr lang="ru-RU" sz="2400" b="1" dirty="0">
            <a:solidFill>
              <a:schemeClr val="accent2">
                <a:lumMod val="75000"/>
              </a:schemeClr>
            </a:solidFill>
            <a:latin typeface="+mn-lt"/>
            <a:ea typeface="+mn-ea"/>
            <a:cs typeface="+mn-cs"/>
          </a:endParaRPr>
        </a:p>
      </dgm:t>
    </dgm:pt>
    <dgm:pt modelId="{6B038D25-DB80-4F35-BC78-E3DA28CFCB76}" type="parTrans" cxnId="{D687BC46-0974-41CF-AD7B-EC0DE8657DAD}">
      <dgm:prSet/>
      <dgm:spPr/>
      <dgm:t>
        <a:bodyPr/>
        <a:lstStyle/>
        <a:p>
          <a:endParaRPr lang="ru-RU"/>
        </a:p>
      </dgm:t>
    </dgm:pt>
    <dgm:pt modelId="{882E7407-9C0C-463D-9E85-69FABD2E7CE8}" type="sibTrans" cxnId="{D687BC46-0974-41CF-AD7B-EC0DE8657DAD}">
      <dgm:prSet/>
      <dgm:spPr/>
      <dgm:t>
        <a:bodyPr/>
        <a:lstStyle/>
        <a:p>
          <a:endParaRPr lang="ru-RU"/>
        </a:p>
      </dgm:t>
    </dgm:pt>
    <dgm:pt modelId="{FD617C67-E2C0-4A8B-8EB2-32E0F733E997}" type="pres">
      <dgm:prSet presAssocID="{45FB2B3B-79EA-4792-ABE5-2C5054458AB9}" presName="Name0" presStyleCnt="0">
        <dgm:presLayoutVars>
          <dgm:dir/>
          <dgm:resizeHandles val="exact"/>
        </dgm:presLayoutVars>
      </dgm:prSet>
      <dgm:spPr/>
    </dgm:pt>
    <dgm:pt modelId="{ED61FE29-1A1B-45D1-A8A7-B0ADFF749A8E}" type="pres">
      <dgm:prSet presAssocID="{68758E36-E0A4-45ED-8DA2-82DB30BC1AFB}" presName="node" presStyleLbl="node1" presStyleIdx="0" presStyleCnt="3" custScaleY="1597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656565-5F63-4471-829D-01A4B1E2A10D}" type="pres">
      <dgm:prSet presAssocID="{37A845DC-8C47-41B9-B5F9-EB39A2405DE5}" presName="sibTrans" presStyleLbl="sibTrans2D1" presStyleIdx="0" presStyleCnt="2"/>
      <dgm:spPr/>
      <dgm:t>
        <a:bodyPr/>
        <a:lstStyle/>
        <a:p>
          <a:endParaRPr lang="ru-RU"/>
        </a:p>
      </dgm:t>
    </dgm:pt>
    <dgm:pt modelId="{DF9240B1-0044-43A7-8E7E-4AC7B0E32773}" type="pres">
      <dgm:prSet presAssocID="{37A845DC-8C47-41B9-B5F9-EB39A2405DE5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F363CE77-2D13-4B48-9427-B3ED05EC75AD}" type="pres">
      <dgm:prSet presAssocID="{39ECD6F9-E727-47AC-8A5E-D6AB601A437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D3341B-F718-494A-AD7F-714C4159A908}" type="pres">
      <dgm:prSet presAssocID="{485DEFE7-BDFF-4B54-A4AC-4750C28C481E}" presName="sibTrans" presStyleLbl="sibTrans2D1" presStyleIdx="1" presStyleCnt="2"/>
      <dgm:spPr/>
      <dgm:t>
        <a:bodyPr/>
        <a:lstStyle/>
        <a:p>
          <a:endParaRPr lang="ru-RU"/>
        </a:p>
      </dgm:t>
    </dgm:pt>
    <dgm:pt modelId="{2F11BE55-48BD-4B4F-9DFE-7A008F1E442C}" type="pres">
      <dgm:prSet presAssocID="{485DEFE7-BDFF-4B54-A4AC-4750C28C481E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597D75BE-C707-4E8F-B986-FF5A43FE2F94}" type="pres">
      <dgm:prSet presAssocID="{0F9E3030-F036-48B9-BC6F-40D39C2A37A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7C1922-9DF0-47A7-AFD5-33536407F9A6}" type="presOf" srcId="{37A845DC-8C47-41B9-B5F9-EB39A2405DE5}" destId="{AA656565-5F63-4471-829D-01A4B1E2A10D}" srcOrd="0" destOrd="0" presId="urn:microsoft.com/office/officeart/2005/8/layout/process1"/>
    <dgm:cxn modelId="{704650DC-46F2-44C5-A598-00F8810DBDD4}" type="presOf" srcId="{45FB2B3B-79EA-4792-ABE5-2C5054458AB9}" destId="{FD617C67-E2C0-4A8B-8EB2-32E0F733E997}" srcOrd="0" destOrd="0" presId="urn:microsoft.com/office/officeart/2005/8/layout/process1"/>
    <dgm:cxn modelId="{209F5003-A873-4B76-8000-5F7FCA76A486}" type="presOf" srcId="{68758E36-E0A4-45ED-8DA2-82DB30BC1AFB}" destId="{ED61FE29-1A1B-45D1-A8A7-B0ADFF749A8E}" srcOrd="0" destOrd="0" presId="urn:microsoft.com/office/officeart/2005/8/layout/process1"/>
    <dgm:cxn modelId="{A3392BE1-B5C3-4427-8DF9-C76E11430B13}" type="presOf" srcId="{0F9E3030-F036-48B9-BC6F-40D39C2A37AB}" destId="{597D75BE-C707-4E8F-B986-FF5A43FE2F94}" srcOrd="0" destOrd="0" presId="urn:microsoft.com/office/officeart/2005/8/layout/process1"/>
    <dgm:cxn modelId="{440043E0-F7C4-44CE-908C-325DBDF54762}" srcId="{45FB2B3B-79EA-4792-ABE5-2C5054458AB9}" destId="{68758E36-E0A4-45ED-8DA2-82DB30BC1AFB}" srcOrd="0" destOrd="0" parTransId="{51E524E3-9014-4E76-99FD-FC6E7E7071FF}" sibTransId="{37A845DC-8C47-41B9-B5F9-EB39A2405DE5}"/>
    <dgm:cxn modelId="{D0A2A5A8-708B-4E02-BA1D-CD09F3E2622D}" srcId="{45FB2B3B-79EA-4792-ABE5-2C5054458AB9}" destId="{39ECD6F9-E727-47AC-8A5E-D6AB601A437B}" srcOrd="1" destOrd="0" parTransId="{2414A337-CC20-46B0-BC28-B85FC19C5026}" sibTransId="{485DEFE7-BDFF-4B54-A4AC-4750C28C481E}"/>
    <dgm:cxn modelId="{D687BC46-0974-41CF-AD7B-EC0DE8657DAD}" srcId="{45FB2B3B-79EA-4792-ABE5-2C5054458AB9}" destId="{0F9E3030-F036-48B9-BC6F-40D39C2A37AB}" srcOrd="2" destOrd="0" parTransId="{6B038D25-DB80-4F35-BC78-E3DA28CFCB76}" sibTransId="{882E7407-9C0C-463D-9E85-69FABD2E7CE8}"/>
    <dgm:cxn modelId="{A73C496F-2E82-4DD9-A4F2-3AA4F1255620}" type="presOf" srcId="{37A845DC-8C47-41B9-B5F9-EB39A2405DE5}" destId="{DF9240B1-0044-43A7-8E7E-4AC7B0E32773}" srcOrd="1" destOrd="0" presId="urn:microsoft.com/office/officeart/2005/8/layout/process1"/>
    <dgm:cxn modelId="{670F91E3-96B7-4B60-A2FE-FA4755F22598}" type="presOf" srcId="{39ECD6F9-E727-47AC-8A5E-D6AB601A437B}" destId="{F363CE77-2D13-4B48-9427-B3ED05EC75AD}" srcOrd="0" destOrd="0" presId="urn:microsoft.com/office/officeart/2005/8/layout/process1"/>
    <dgm:cxn modelId="{8E06AF28-22A5-4666-B801-7E010746F720}" type="presOf" srcId="{485DEFE7-BDFF-4B54-A4AC-4750C28C481E}" destId="{2F11BE55-48BD-4B4F-9DFE-7A008F1E442C}" srcOrd="1" destOrd="0" presId="urn:microsoft.com/office/officeart/2005/8/layout/process1"/>
    <dgm:cxn modelId="{3D6EB265-3180-4C07-AF48-0B79ECAB2DF3}" type="presOf" srcId="{485DEFE7-BDFF-4B54-A4AC-4750C28C481E}" destId="{7CD3341B-F718-494A-AD7F-714C4159A908}" srcOrd="0" destOrd="0" presId="urn:microsoft.com/office/officeart/2005/8/layout/process1"/>
    <dgm:cxn modelId="{6EBE7E84-E1D9-45D5-8315-5ECFB0EA1BA7}" type="presParOf" srcId="{FD617C67-E2C0-4A8B-8EB2-32E0F733E997}" destId="{ED61FE29-1A1B-45D1-A8A7-B0ADFF749A8E}" srcOrd="0" destOrd="0" presId="urn:microsoft.com/office/officeart/2005/8/layout/process1"/>
    <dgm:cxn modelId="{ADD36203-7D59-48E7-9823-54BFEA1B19A0}" type="presParOf" srcId="{FD617C67-E2C0-4A8B-8EB2-32E0F733E997}" destId="{AA656565-5F63-4471-829D-01A4B1E2A10D}" srcOrd="1" destOrd="0" presId="urn:microsoft.com/office/officeart/2005/8/layout/process1"/>
    <dgm:cxn modelId="{A53EB381-9C8D-469E-88DE-6D0429E5D682}" type="presParOf" srcId="{AA656565-5F63-4471-829D-01A4B1E2A10D}" destId="{DF9240B1-0044-43A7-8E7E-4AC7B0E32773}" srcOrd="0" destOrd="0" presId="urn:microsoft.com/office/officeart/2005/8/layout/process1"/>
    <dgm:cxn modelId="{9FAC8C4C-D251-4606-A8DF-A85B673BBC4D}" type="presParOf" srcId="{FD617C67-E2C0-4A8B-8EB2-32E0F733E997}" destId="{F363CE77-2D13-4B48-9427-B3ED05EC75AD}" srcOrd="2" destOrd="0" presId="urn:microsoft.com/office/officeart/2005/8/layout/process1"/>
    <dgm:cxn modelId="{CE8D0ACA-788E-431F-AF84-643C23C84A47}" type="presParOf" srcId="{FD617C67-E2C0-4A8B-8EB2-32E0F733E997}" destId="{7CD3341B-F718-494A-AD7F-714C4159A908}" srcOrd="3" destOrd="0" presId="urn:microsoft.com/office/officeart/2005/8/layout/process1"/>
    <dgm:cxn modelId="{F0E94C3B-E1CF-48E1-9AF6-76DC222405FB}" type="presParOf" srcId="{7CD3341B-F718-494A-AD7F-714C4159A908}" destId="{2F11BE55-48BD-4B4F-9DFE-7A008F1E442C}" srcOrd="0" destOrd="0" presId="urn:microsoft.com/office/officeart/2005/8/layout/process1"/>
    <dgm:cxn modelId="{6AB4C48E-7D49-46AB-B862-87236BE0944C}" type="presParOf" srcId="{FD617C67-E2C0-4A8B-8EB2-32E0F733E997}" destId="{597D75BE-C707-4E8F-B986-FF5A43FE2F94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6332B2-A211-4996-A54B-3380FDAF5D96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1CD5DB8-78F1-4DA9-910E-D156289067CA}">
      <dgm:prSet custT="1"/>
      <dgm:spPr>
        <a:ln>
          <a:solidFill>
            <a:schemeClr val="accent3"/>
          </a:solidFill>
        </a:ln>
      </dgm:spPr>
      <dgm:t>
        <a:bodyPr/>
        <a:lstStyle/>
        <a:p>
          <a:pPr rtl="0"/>
          <a:r>
            <a:rPr lang="ru-RU" sz="2000" i="1" u="sng" dirty="0" smtClean="0">
              <a:solidFill>
                <a:schemeClr val="accent1">
                  <a:lumMod val="25000"/>
                </a:schemeClr>
              </a:solidFill>
            </a:rPr>
            <a:t>Требования к условиям реализации </a:t>
          </a:r>
          <a:r>
            <a:rPr lang="en-US" sz="2000" i="1" u="sng" dirty="0" smtClean="0">
              <a:solidFill>
                <a:schemeClr val="accent1">
                  <a:lumMod val="25000"/>
                </a:schemeClr>
              </a:solidFill>
            </a:rPr>
            <a:t> </a:t>
          </a:r>
          <a:r>
            <a:rPr lang="ru-RU" sz="2000" i="1" u="sng" dirty="0" smtClean="0">
              <a:solidFill>
                <a:schemeClr val="accent1">
                  <a:lumMod val="25000"/>
                </a:schemeClr>
              </a:solidFill>
            </a:rPr>
            <a:t>Программы, которые включают: </a:t>
          </a:r>
        </a:p>
        <a:p>
          <a:pPr rtl="0"/>
          <a:r>
            <a:rPr lang="ru-RU" sz="2000" b="1" dirty="0" smtClean="0">
              <a:solidFill>
                <a:schemeClr val="accent1">
                  <a:lumMod val="25000"/>
                </a:schemeClr>
              </a:solidFill>
            </a:rPr>
            <a:t>- </a:t>
          </a:r>
          <a:r>
            <a:rPr lang="ru-RU" sz="2400" b="1" dirty="0" smtClean="0">
              <a:solidFill>
                <a:schemeClr val="accent1">
                  <a:lumMod val="25000"/>
                </a:schemeClr>
              </a:solidFill>
            </a:rPr>
            <a:t>требования к психолого-педагогическим условиям; </a:t>
          </a:r>
        </a:p>
      </dgm:t>
    </dgm:pt>
    <dgm:pt modelId="{605C5892-83B2-4EDD-B87F-97464C5DA852}" type="parTrans" cxnId="{C35A8488-5FD2-43E3-9DBF-BF3A29FD18B2}">
      <dgm:prSet/>
      <dgm:spPr/>
      <dgm:t>
        <a:bodyPr/>
        <a:lstStyle/>
        <a:p>
          <a:endParaRPr lang="ru-RU"/>
        </a:p>
      </dgm:t>
    </dgm:pt>
    <dgm:pt modelId="{78857EC0-115A-44DD-B717-16648177EAA6}" type="sibTrans" cxnId="{C35A8488-5FD2-43E3-9DBF-BF3A29FD18B2}">
      <dgm:prSet/>
      <dgm:spPr/>
      <dgm:t>
        <a:bodyPr/>
        <a:lstStyle/>
        <a:p>
          <a:endParaRPr lang="ru-RU"/>
        </a:p>
      </dgm:t>
    </dgm:pt>
    <dgm:pt modelId="{EB9C0FE6-0A63-4753-B6EA-C50154F33B28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ru-RU" sz="2400" b="1" smtClean="0">
              <a:solidFill>
                <a:schemeClr val="accent1">
                  <a:lumMod val="25000"/>
                </a:schemeClr>
              </a:solidFill>
            </a:rPr>
            <a:t>- требования к кадровым условиям;</a:t>
          </a:r>
          <a:endParaRPr lang="ru-RU" sz="2400" b="1" dirty="0" smtClean="0">
            <a:solidFill>
              <a:schemeClr val="accent1">
                <a:lumMod val="25000"/>
              </a:schemeClr>
            </a:solidFill>
          </a:endParaRPr>
        </a:p>
      </dgm:t>
    </dgm:pt>
    <dgm:pt modelId="{D3F2E53C-F821-4DFB-9708-74A4C2F25F8B}" type="parTrans" cxnId="{94157A7C-FAA4-4D40-9E49-79D7CB17D48D}">
      <dgm:prSet/>
      <dgm:spPr/>
      <dgm:t>
        <a:bodyPr/>
        <a:lstStyle/>
        <a:p>
          <a:endParaRPr lang="ru-RU"/>
        </a:p>
      </dgm:t>
    </dgm:pt>
    <dgm:pt modelId="{B324070F-30D7-413A-9175-112D036BAF95}" type="sibTrans" cxnId="{94157A7C-FAA4-4D40-9E49-79D7CB17D48D}">
      <dgm:prSet/>
      <dgm:spPr/>
      <dgm:t>
        <a:bodyPr/>
        <a:lstStyle/>
        <a:p>
          <a:endParaRPr lang="ru-RU"/>
        </a:p>
      </dgm:t>
    </dgm:pt>
    <dgm:pt modelId="{A86FA982-5F58-4704-B7F8-2760C1EA6488}">
      <dgm:prSet/>
      <dgm:spPr/>
      <dgm:t>
        <a:bodyPr/>
        <a:lstStyle/>
        <a:p>
          <a:pPr rtl="0">
            <a:spcAft>
              <a:spcPts val="0"/>
            </a:spcAft>
          </a:pPr>
          <a:r>
            <a:rPr lang="ru-RU" b="1" dirty="0" smtClean="0">
              <a:solidFill>
                <a:schemeClr val="accent1">
                  <a:lumMod val="25000"/>
                </a:schemeClr>
              </a:solidFill>
            </a:rPr>
            <a:t>- требования к материально-техническим условиям; </a:t>
          </a:r>
        </a:p>
      </dgm:t>
    </dgm:pt>
    <dgm:pt modelId="{8CB2552F-E394-4AE8-AAE9-EC688D816EFD}" type="parTrans" cxnId="{E3DAF804-B38C-4C3A-BF33-9EBD52D5B354}">
      <dgm:prSet/>
      <dgm:spPr/>
      <dgm:t>
        <a:bodyPr/>
        <a:lstStyle/>
        <a:p>
          <a:endParaRPr lang="ru-RU"/>
        </a:p>
      </dgm:t>
    </dgm:pt>
    <dgm:pt modelId="{80653F9B-ED24-4934-8027-9F85BCB8B3B0}" type="sibTrans" cxnId="{E3DAF804-B38C-4C3A-BF33-9EBD52D5B354}">
      <dgm:prSet/>
      <dgm:spPr/>
      <dgm:t>
        <a:bodyPr/>
        <a:lstStyle/>
        <a:p>
          <a:endParaRPr lang="ru-RU"/>
        </a:p>
      </dgm:t>
    </dgm:pt>
    <dgm:pt modelId="{DCBDC362-8FDB-450E-B6B8-6B248655E36C}">
      <dgm:prSet/>
      <dgm:spPr/>
      <dgm:t>
        <a:bodyPr/>
        <a:lstStyle/>
        <a:p>
          <a:pPr rtl="0">
            <a:spcAft>
              <a:spcPts val="0"/>
            </a:spcAft>
          </a:pPr>
          <a:r>
            <a:rPr lang="ru-RU" b="1" smtClean="0">
              <a:solidFill>
                <a:schemeClr val="accent1">
                  <a:lumMod val="25000"/>
                </a:schemeClr>
              </a:solidFill>
            </a:rPr>
            <a:t>- требования к финансовым условиям;</a:t>
          </a:r>
          <a:endParaRPr lang="ru-RU" b="1" dirty="0" smtClean="0">
            <a:solidFill>
              <a:schemeClr val="accent1">
                <a:lumMod val="25000"/>
              </a:schemeClr>
            </a:solidFill>
          </a:endParaRPr>
        </a:p>
      </dgm:t>
    </dgm:pt>
    <dgm:pt modelId="{401A681D-7C95-48D6-A4D1-072CB7C158BD}" type="parTrans" cxnId="{9A03DCAD-C0C8-423A-8C23-173438B99271}">
      <dgm:prSet/>
      <dgm:spPr/>
      <dgm:t>
        <a:bodyPr/>
        <a:lstStyle/>
        <a:p>
          <a:endParaRPr lang="ru-RU"/>
        </a:p>
      </dgm:t>
    </dgm:pt>
    <dgm:pt modelId="{D2388B6B-B4B8-4163-86B7-4A77A1D6ECFF}" type="sibTrans" cxnId="{9A03DCAD-C0C8-423A-8C23-173438B99271}">
      <dgm:prSet/>
      <dgm:spPr/>
      <dgm:t>
        <a:bodyPr/>
        <a:lstStyle/>
        <a:p>
          <a:endParaRPr lang="ru-RU"/>
        </a:p>
      </dgm:t>
    </dgm:pt>
    <dgm:pt modelId="{E505C65C-2087-41E3-8C8F-5BD4DACA8596}">
      <dgm:prSet/>
      <dgm:spPr/>
      <dgm:t>
        <a:bodyPr/>
        <a:lstStyle/>
        <a:p>
          <a:pPr rtl="0">
            <a:spcAft>
              <a:spcPts val="0"/>
            </a:spcAft>
          </a:pPr>
          <a:r>
            <a:rPr lang="ru-RU" b="1" smtClean="0">
              <a:solidFill>
                <a:schemeClr val="accent1">
                  <a:lumMod val="25000"/>
                </a:schemeClr>
              </a:solidFill>
            </a:rPr>
            <a:t>-  требования к развивающей предметно-пространственной среде. </a:t>
          </a:r>
          <a:endParaRPr lang="ru-RU" b="1" dirty="0">
            <a:solidFill>
              <a:schemeClr val="accent1">
                <a:lumMod val="25000"/>
              </a:schemeClr>
            </a:solidFill>
          </a:endParaRPr>
        </a:p>
      </dgm:t>
    </dgm:pt>
    <dgm:pt modelId="{AD3A107F-09FE-4734-922A-C16FD1EA03C3}" type="parTrans" cxnId="{B044E023-7E08-499B-BDBE-E8355EC755A4}">
      <dgm:prSet/>
      <dgm:spPr/>
      <dgm:t>
        <a:bodyPr/>
        <a:lstStyle/>
        <a:p>
          <a:endParaRPr lang="ru-RU"/>
        </a:p>
      </dgm:t>
    </dgm:pt>
    <dgm:pt modelId="{167FCBBF-CA66-425A-8F66-6471BE1E7E93}" type="sibTrans" cxnId="{B044E023-7E08-499B-BDBE-E8355EC755A4}">
      <dgm:prSet/>
      <dgm:spPr/>
      <dgm:t>
        <a:bodyPr/>
        <a:lstStyle/>
        <a:p>
          <a:endParaRPr lang="ru-RU"/>
        </a:p>
      </dgm:t>
    </dgm:pt>
    <dgm:pt modelId="{BFBB948D-06BF-479F-936C-BEAEE8CD1F72}" type="pres">
      <dgm:prSet presAssocID="{6B6332B2-A211-4996-A54B-3380FDAF5D9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C60A76-BE74-4685-BEF2-AE4234D553D6}" type="pres">
      <dgm:prSet presAssocID="{C1CD5DB8-78F1-4DA9-910E-D156289067CA}" presName="parentText" presStyleLbl="node1" presStyleIdx="0" presStyleCnt="5" custLinFactY="3983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7B7259-5955-4407-BBA2-210122927FCD}" type="pres">
      <dgm:prSet presAssocID="{78857EC0-115A-44DD-B717-16648177EAA6}" presName="spacer" presStyleCnt="0"/>
      <dgm:spPr/>
      <dgm:t>
        <a:bodyPr/>
        <a:lstStyle/>
        <a:p>
          <a:endParaRPr lang="ru-RU"/>
        </a:p>
      </dgm:t>
    </dgm:pt>
    <dgm:pt modelId="{71C4C2DA-9881-41A1-BB8A-E6A590575B58}" type="pres">
      <dgm:prSet presAssocID="{EB9C0FE6-0A63-4753-B6EA-C50154F33B28}" presName="parentText" presStyleLbl="node1" presStyleIdx="1" presStyleCnt="5" custLinFactY="1404" custLinFactNeighborX="52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0316F7-C7EB-4C55-8830-46321FEF493B}" type="pres">
      <dgm:prSet presAssocID="{B324070F-30D7-413A-9175-112D036BAF95}" presName="spacer" presStyleCnt="0"/>
      <dgm:spPr/>
      <dgm:t>
        <a:bodyPr/>
        <a:lstStyle/>
        <a:p>
          <a:endParaRPr lang="ru-RU"/>
        </a:p>
      </dgm:t>
    </dgm:pt>
    <dgm:pt modelId="{2A6FDAD4-0AD9-4572-B372-6EEECCBABA71}" type="pres">
      <dgm:prSet presAssocID="{A86FA982-5F58-4704-B7F8-2760C1EA6488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031FA5-D426-4602-A5EF-70865E7144BD}" type="pres">
      <dgm:prSet presAssocID="{80653F9B-ED24-4934-8027-9F85BCB8B3B0}" presName="spacer" presStyleCnt="0"/>
      <dgm:spPr/>
      <dgm:t>
        <a:bodyPr/>
        <a:lstStyle/>
        <a:p>
          <a:endParaRPr lang="ru-RU"/>
        </a:p>
      </dgm:t>
    </dgm:pt>
    <dgm:pt modelId="{21DBC58B-CFD2-42EF-AC67-21BEAEA7A290}" type="pres">
      <dgm:prSet presAssocID="{DCBDC362-8FDB-450E-B6B8-6B248655E36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4B8799-CB37-4F0C-B6B7-A526E09BD6C2}" type="pres">
      <dgm:prSet presAssocID="{D2388B6B-B4B8-4163-86B7-4A77A1D6ECFF}" presName="spacer" presStyleCnt="0"/>
      <dgm:spPr/>
      <dgm:t>
        <a:bodyPr/>
        <a:lstStyle/>
        <a:p>
          <a:endParaRPr lang="ru-RU"/>
        </a:p>
      </dgm:t>
    </dgm:pt>
    <dgm:pt modelId="{77EC069C-4788-40D4-8285-6D5C10A4DE69}" type="pres">
      <dgm:prSet presAssocID="{E505C65C-2087-41E3-8C8F-5BD4DACA8596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157A7C-FAA4-4D40-9E49-79D7CB17D48D}" srcId="{6B6332B2-A211-4996-A54B-3380FDAF5D96}" destId="{EB9C0FE6-0A63-4753-B6EA-C50154F33B28}" srcOrd="1" destOrd="0" parTransId="{D3F2E53C-F821-4DFB-9708-74A4C2F25F8B}" sibTransId="{B324070F-30D7-413A-9175-112D036BAF95}"/>
    <dgm:cxn modelId="{764E2788-491E-458E-ACA4-7E56A54CC22C}" type="presOf" srcId="{E505C65C-2087-41E3-8C8F-5BD4DACA8596}" destId="{77EC069C-4788-40D4-8285-6D5C10A4DE69}" srcOrd="0" destOrd="0" presId="urn:microsoft.com/office/officeart/2005/8/layout/vList2"/>
    <dgm:cxn modelId="{B1BAFFCB-8E7E-49C0-B523-698024AE7311}" type="presOf" srcId="{A86FA982-5F58-4704-B7F8-2760C1EA6488}" destId="{2A6FDAD4-0AD9-4572-B372-6EEECCBABA71}" srcOrd="0" destOrd="0" presId="urn:microsoft.com/office/officeart/2005/8/layout/vList2"/>
    <dgm:cxn modelId="{9A03DCAD-C0C8-423A-8C23-173438B99271}" srcId="{6B6332B2-A211-4996-A54B-3380FDAF5D96}" destId="{DCBDC362-8FDB-450E-B6B8-6B248655E36C}" srcOrd="3" destOrd="0" parTransId="{401A681D-7C95-48D6-A4D1-072CB7C158BD}" sibTransId="{D2388B6B-B4B8-4163-86B7-4A77A1D6ECFF}"/>
    <dgm:cxn modelId="{8487DDA5-323B-4813-BE61-49DBAB566B6F}" type="presOf" srcId="{EB9C0FE6-0A63-4753-B6EA-C50154F33B28}" destId="{71C4C2DA-9881-41A1-BB8A-E6A590575B58}" srcOrd="0" destOrd="0" presId="urn:microsoft.com/office/officeart/2005/8/layout/vList2"/>
    <dgm:cxn modelId="{1853F6ED-5A83-4D1E-B6DA-7ABE661ABA59}" type="presOf" srcId="{C1CD5DB8-78F1-4DA9-910E-D156289067CA}" destId="{F1C60A76-BE74-4685-BEF2-AE4234D553D6}" srcOrd="0" destOrd="0" presId="urn:microsoft.com/office/officeart/2005/8/layout/vList2"/>
    <dgm:cxn modelId="{C35A8488-5FD2-43E3-9DBF-BF3A29FD18B2}" srcId="{6B6332B2-A211-4996-A54B-3380FDAF5D96}" destId="{C1CD5DB8-78F1-4DA9-910E-D156289067CA}" srcOrd="0" destOrd="0" parTransId="{605C5892-83B2-4EDD-B87F-97464C5DA852}" sibTransId="{78857EC0-115A-44DD-B717-16648177EAA6}"/>
    <dgm:cxn modelId="{B044E023-7E08-499B-BDBE-E8355EC755A4}" srcId="{6B6332B2-A211-4996-A54B-3380FDAF5D96}" destId="{E505C65C-2087-41E3-8C8F-5BD4DACA8596}" srcOrd="4" destOrd="0" parTransId="{AD3A107F-09FE-4734-922A-C16FD1EA03C3}" sibTransId="{167FCBBF-CA66-425A-8F66-6471BE1E7E93}"/>
    <dgm:cxn modelId="{5963C5A3-E949-4784-BC48-70379AB5BB0E}" type="presOf" srcId="{DCBDC362-8FDB-450E-B6B8-6B248655E36C}" destId="{21DBC58B-CFD2-42EF-AC67-21BEAEA7A290}" srcOrd="0" destOrd="0" presId="urn:microsoft.com/office/officeart/2005/8/layout/vList2"/>
    <dgm:cxn modelId="{E3DAF804-B38C-4C3A-BF33-9EBD52D5B354}" srcId="{6B6332B2-A211-4996-A54B-3380FDAF5D96}" destId="{A86FA982-5F58-4704-B7F8-2760C1EA6488}" srcOrd="2" destOrd="0" parTransId="{8CB2552F-E394-4AE8-AAE9-EC688D816EFD}" sibTransId="{80653F9B-ED24-4934-8027-9F85BCB8B3B0}"/>
    <dgm:cxn modelId="{DA58EC6B-1214-4073-AF4C-7042A043CF39}" type="presOf" srcId="{6B6332B2-A211-4996-A54B-3380FDAF5D96}" destId="{BFBB948D-06BF-479F-936C-BEAEE8CD1F72}" srcOrd="0" destOrd="0" presId="urn:microsoft.com/office/officeart/2005/8/layout/vList2"/>
    <dgm:cxn modelId="{4A2B352E-289E-4755-AB41-439039C7B269}" type="presParOf" srcId="{BFBB948D-06BF-479F-936C-BEAEE8CD1F72}" destId="{F1C60A76-BE74-4685-BEF2-AE4234D553D6}" srcOrd="0" destOrd="0" presId="urn:microsoft.com/office/officeart/2005/8/layout/vList2"/>
    <dgm:cxn modelId="{556055F2-7367-4471-A8E7-D0E4DDD961CD}" type="presParOf" srcId="{BFBB948D-06BF-479F-936C-BEAEE8CD1F72}" destId="{9A7B7259-5955-4407-BBA2-210122927FCD}" srcOrd="1" destOrd="0" presId="urn:microsoft.com/office/officeart/2005/8/layout/vList2"/>
    <dgm:cxn modelId="{8BF7C605-F127-4DBD-B5DA-D009DCD3A789}" type="presParOf" srcId="{BFBB948D-06BF-479F-936C-BEAEE8CD1F72}" destId="{71C4C2DA-9881-41A1-BB8A-E6A590575B58}" srcOrd="2" destOrd="0" presId="urn:microsoft.com/office/officeart/2005/8/layout/vList2"/>
    <dgm:cxn modelId="{8EBDBD51-3F5F-47FB-9EBA-8F08BA7C9E90}" type="presParOf" srcId="{BFBB948D-06BF-479F-936C-BEAEE8CD1F72}" destId="{1F0316F7-C7EB-4C55-8830-46321FEF493B}" srcOrd="3" destOrd="0" presId="urn:microsoft.com/office/officeart/2005/8/layout/vList2"/>
    <dgm:cxn modelId="{645FD666-431C-4D2D-B8D3-511B7ABA2AC4}" type="presParOf" srcId="{BFBB948D-06BF-479F-936C-BEAEE8CD1F72}" destId="{2A6FDAD4-0AD9-4572-B372-6EEECCBABA71}" srcOrd="4" destOrd="0" presId="urn:microsoft.com/office/officeart/2005/8/layout/vList2"/>
    <dgm:cxn modelId="{3451B6D0-386F-4CCE-930D-97EDDC7093D0}" type="presParOf" srcId="{BFBB948D-06BF-479F-936C-BEAEE8CD1F72}" destId="{11031FA5-D426-4602-A5EF-70865E7144BD}" srcOrd="5" destOrd="0" presId="urn:microsoft.com/office/officeart/2005/8/layout/vList2"/>
    <dgm:cxn modelId="{1DC7A02A-F49E-471F-9975-519BE876E639}" type="presParOf" srcId="{BFBB948D-06BF-479F-936C-BEAEE8CD1F72}" destId="{21DBC58B-CFD2-42EF-AC67-21BEAEA7A290}" srcOrd="6" destOrd="0" presId="urn:microsoft.com/office/officeart/2005/8/layout/vList2"/>
    <dgm:cxn modelId="{4829C190-948A-4C90-A958-BD0002D5E473}" type="presParOf" srcId="{BFBB948D-06BF-479F-936C-BEAEE8CD1F72}" destId="{7C4B8799-CB37-4F0C-B6B7-A526E09BD6C2}" srcOrd="7" destOrd="0" presId="urn:microsoft.com/office/officeart/2005/8/layout/vList2"/>
    <dgm:cxn modelId="{06438EC1-7BB8-4283-A820-196AD9B7026B}" type="presParOf" srcId="{BFBB948D-06BF-479F-936C-BEAEE8CD1F72}" destId="{77EC069C-4788-40D4-8285-6D5C10A4DE69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EE75641-2D39-4180-9EA1-8B697DAEF409}" type="datetimeFigureOut">
              <a:rPr lang="ru-RU"/>
              <a:pPr>
                <a:defRPr/>
              </a:pPr>
              <a:t>15.02.2024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879E711-F1C4-46E4-AD97-4B555DA7AF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9167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0CB4B-8826-4F4A-A159-5586FECB29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02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257EC-1FD6-4E25-A833-A28DC993E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885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DA07F-A176-48B5-B531-745EE9F794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757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E4F7A-CFCE-4FE4-9A2F-2C8C7293D2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710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A7778-57D6-43F0-8EAB-BB5112E73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568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55CD2-A357-418F-9A5B-249EF61102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64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4E2FA-89E8-409E-9EE4-AE8E93C60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452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57905-7ABD-4099-9E74-9769CFF0E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33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42C94-9B6E-478F-9721-CF72CDA0F1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24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C689E-354B-4CA6-B0B3-3BA07A6701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141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0383D-1F4B-4948-BA31-692D9E0F4A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267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34775F8-059E-472D-B225-E8FE7A0B1C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770980"/>
            <a:ext cx="7772400" cy="785812"/>
          </a:xfrm>
        </p:spPr>
        <p:txBody>
          <a:bodyPr/>
          <a:lstStyle/>
          <a:p>
            <a:pPr>
              <a:defRPr/>
            </a:pPr>
            <a:r>
              <a:rPr lang="ru-RU" sz="1400" b="1" dirty="0" smtClean="0">
                <a:solidFill>
                  <a:srgbClr val="002060"/>
                </a:solidFill>
              </a:rPr>
              <a:t>Муниципальное бюджетное  дошкольное образовательное учреждение</a:t>
            </a:r>
            <a:r>
              <a:rPr lang="ru-RU" sz="1400" dirty="0" smtClean="0">
                <a:solidFill>
                  <a:srgbClr val="002060"/>
                </a:solidFill>
              </a:rPr>
              <a:t/>
            </a:r>
            <a:br>
              <a:rPr lang="ru-RU" sz="1400" dirty="0" smtClean="0">
                <a:solidFill>
                  <a:srgbClr val="002060"/>
                </a:solidFill>
              </a:rPr>
            </a:br>
            <a:r>
              <a:rPr lang="ru-RU" sz="1400" b="1" dirty="0">
                <a:solidFill>
                  <a:srgbClr val="002060"/>
                </a:solidFill>
              </a:rPr>
              <a:t>Детский сад общеразвивающего вида с приоритетным направлением художественно – эстетического развития воспитанников «Родничок» с</a:t>
            </a:r>
            <a:r>
              <a:rPr lang="ru-RU" sz="1400" b="1" dirty="0" smtClean="0">
                <a:solidFill>
                  <a:srgbClr val="002060"/>
                </a:solidFill>
              </a:rPr>
              <a:t>.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ru-RU" sz="1400" b="1" dirty="0" err="1" smtClean="0">
                <a:solidFill>
                  <a:srgbClr val="002060"/>
                </a:solidFill>
              </a:rPr>
              <a:t>Нежинка</a:t>
            </a:r>
            <a:r>
              <a:rPr lang="ru-RU" sz="1400" b="1" dirty="0" smtClean="0">
                <a:solidFill>
                  <a:srgbClr val="002060"/>
                </a:solidFill>
              </a:rPr>
              <a:t> </a:t>
            </a:r>
            <a:r>
              <a:rPr lang="ru-RU" sz="1400" b="1" dirty="0">
                <a:solidFill>
                  <a:srgbClr val="002060"/>
                </a:solidFill>
              </a:rPr>
              <a:t>Оренбургского района </a:t>
            </a:r>
            <a:r>
              <a:rPr lang="ru-RU" sz="1400" b="1" dirty="0" smtClean="0">
                <a:solidFill>
                  <a:srgbClr val="002060"/>
                </a:solidFill>
              </a:rPr>
              <a:t>Оренбургской</a:t>
            </a:r>
            <a:r>
              <a:rPr lang="en-US" sz="1400" b="1" dirty="0" smtClean="0">
                <a:solidFill>
                  <a:srgbClr val="002060"/>
                </a:solidFill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</a:rPr>
              <a:t>области.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1214438"/>
            <a:ext cx="8102600" cy="5643562"/>
          </a:xfrm>
        </p:spPr>
        <p:txBody>
          <a:bodyPr/>
          <a:lstStyle/>
          <a:p>
            <a:pPr eaLnBrk="1" hangingPunct="1">
              <a:defRPr/>
            </a:pPr>
            <a:endParaRPr lang="ru-RU" sz="3600" b="1" i="1" dirty="0" smtClean="0">
              <a:solidFill>
                <a:srgbClr val="002060"/>
              </a:solidFill>
              <a:latin typeface="+mj-lt"/>
            </a:endParaRPr>
          </a:p>
          <a:p>
            <a:pPr eaLnBrk="1" hangingPunct="1">
              <a:defRPr/>
            </a:pPr>
            <a:r>
              <a:rPr lang="ru-RU" sz="3600" b="1" i="1" dirty="0" smtClean="0">
                <a:solidFill>
                  <a:srgbClr val="002060"/>
                </a:solidFill>
                <a:latin typeface="+mj-lt"/>
              </a:rPr>
              <a:t>Тема: «Применение информационно-коммуникационных технологий в образовательном процессе  ДОУ»</a:t>
            </a:r>
          </a:p>
          <a:p>
            <a:pPr eaLnBrk="1" hangingPunct="1">
              <a:defRPr/>
            </a:pPr>
            <a:endParaRPr lang="ru-RU" sz="3600" b="1" i="1" dirty="0" smtClean="0">
              <a:solidFill>
                <a:srgbClr val="002060"/>
              </a:solidFill>
              <a:latin typeface="+mj-lt"/>
            </a:endParaRPr>
          </a:p>
          <a:p>
            <a:pPr algn="r" eaLnBrk="1" hangingPunct="1">
              <a:defRPr/>
            </a:pPr>
            <a:r>
              <a:rPr lang="ru-RU" sz="2000" b="1" baseline="-25000" dirty="0" err="1" smtClean="0">
                <a:solidFill>
                  <a:srgbClr val="002060"/>
                </a:solidFill>
                <a:latin typeface="+mj-lt"/>
              </a:rPr>
              <a:t>Белешова</a:t>
            </a:r>
            <a:r>
              <a:rPr lang="ru-RU" sz="2000" b="1" baseline="-25000" dirty="0" smtClean="0">
                <a:solidFill>
                  <a:srgbClr val="002060"/>
                </a:solidFill>
                <a:latin typeface="+mj-lt"/>
              </a:rPr>
              <a:t> Н.В.,</a:t>
            </a:r>
          </a:p>
          <a:p>
            <a:pPr algn="r" eaLnBrk="1" hangingPunct="1">
              <a:defRPr/>
            </a:pPr>
            <a:r>
              <a:rPr lang="ru-RU" sz="2000" b="1" baseline="-25000" dirty="0" smtClean="0">
                <a:solidFill>
                  <a:srgbClr val="002060"/>
                </a:solidFill>
                <a:latin typeface="+mj-lt"/>
              </a:rPr>
              <a:t> воспитатель </a:t>
            </a:r>
          </a:p>
          <a:p>
            <a:pPr algn="r" eaLnBrk="1" hangingPunct="1">
              <a:defRPr/>
            </a:pPr>
            <a:r>
              <a:rPr lang="ru-RU" sz="2000" b="1" baseline="-25000" dirty="0" smtClean="0">
                <a:solidFill>
                  <a:srgbClr val="002060"/>
                </a:solidFill>
                <a:latin typeface="+mj-lt"/>
              </a:rPr>
              <a:t>МБДОУ Д/С «Родничок»</a:t>
            </a:r>
          </a:p>
          <a:p>
            <a:pPr eaLnBrk="1" hangingPunct="1">
              <a:defRPr/>
            </a:pPr>
            <a:r>
              <a:rPr lang="ru-RU" sz="2000" b="1" baseline="-25000" dirty="0" smtClean="0">
                <a:solidFill>
                  <a:srgbClr val="002060"/>
                </a:solidFill>
                <a:latin typeface="+mj-lt"/>
              </a:rPr>
              <a:t> </a:t>
            </a:r>
          </a:p>
          <a:p>
            <a:pPr eaLnBrk="1" hangingPunct="1">
              <a:defRPr/>
            </a:pPr>
            <a:endParaRPr lang="en-US" sz="2000" b="1" baseline="-25000" dirty="0" smtClean="0">
              <a:solidFill>
                <a:srgbClr val="002060"/>
              </a:solidFill>
              <a:latin typeface="+mj-lt"/>
            </a:endParaRPr>
          </a:p>
          <a:p>
            <a:pPr eaLnBrk="1" hangingPunct="1">
              <a:defRPr/>
            </a:pPr>
            <a:endParaRPr lang="en-US" sz="2000" b="1" baseline="-25000" dirty="0">
              <a:solidFill>
                <a:srgbClr val="002060"/>
              </a:solidFill>
              <a:latin typeface="+mj-lt"/>
            </a:endParaRPr>
          </a:p>
          <a:p>
            <a:pPr eaLnBrk="1" hangingPunct="1">
              <a:defRPr/>
            </a:pPr>
            <a:r>
              <a:rPr lang="ru-RU" sz="2000" b="1" baseline="-25000" dirty="0" smtClean="0">
                <a:solidFill>
                  <a:srgbClr val="002060"/>
                </a:solidFill>
                <a:latin typeface="+mj-lt"/>
              </a:rPr>
              <a:t>2024 г.</a:t>
            </a:r>
          </a:p>
        </p:txBody>
      </p:sp>
      <p:pic>
        <p:nvPicPr>
          <p:cNvPr id="2052" name="Picture 11" descr="4-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4286250"/>
            <a:ext cx="2209800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Рекомендации по использованию ИКТ в работе с детьми в ДОУ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По требованиям СанПиНа ОД с использованием компьютера предполагает для детей 5 лет –  не более 10 минут, для детей 6-7 лет – не более 15 минут.  </a:t>
            </a:r>
          </a:p>
          <a:p>
            <a:pPr>
              <a:spcBef>
                <a:spcPts val="600"/>
              </a:spcBef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Образовательную деятельность с использованием компьютера для детей 5-7 лет следует проводить не более одного раза в течение дня и не чаще трех раз в неделю. </a:t>
            </a:r>
          </a:p>
          <a:p>
            <a:pPr>
              <a:spcBef>
                <a:spcPts val="600"/>
              </a:spcBef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В конце занятия  проводить  гимнастику для глаз.</a:t>
            </a:r>
          </a:p>
          <a:p>
            <a:pPr>
              <a:spcBef>
                <a:spcPts val="600"/>
              </a:spcBef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Правильно определять дидактическую роль и место ИКТ в образовательной деятельности.</a:t>
            </a:r>
          </a:p>
          <a:p>
            <a:pPr>
              <a:spcBef>
                <a:spcPts val="600"/>
              </a:spcBef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Нельзя использовать мультимедийные технологии на каждом занятии. При частом использовании ИКТ у детей теряется особый интерес к таким занятиям.</a:t>
            </a:r>
          </a:p>
          <a:p>
            <a:pPr>
              <a:defRPr/>
            </a:pPr>
            <a:endParaRPr lang="ru-RU" sz="2200" dirty="0"/>
          </a:p>
          <a:p>
            <a:pPr>
              <a:defRPr/>
            </a:pP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Прямоугольник 3"/>
          <p:cNvSpPr>
            <a:spLocks noChangeArrowheads="1"/>
          </p:cNvSpPr>
          <p:nvPr/>
        </p:nvSpPr>
        <p:spPr bwMode="auto">
          <a:xfrm>
            <a:off x="571500" y="2000250"/>
            <a:ext cx="80645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200" dirty="0">
                <a:solidFill>
                  <a:srgbClr val="5D0B5F"/>
                </a:solidFill>
                <a:latin typeface="Monotype Corsiva" pitchFamily="66" charset="0"/>
              </a:rPr>
              <a:t>«</a:t>
            </a:r>
            <a:r>
              <a:rPr lang="ru-RU" sz="3600" b="1" i="1" dirty="0">
                <a:solidFill>
                  <a:srgbClr val="002060"/>
                </a:solidFill>
                <a:latin typeface="+mj-lt"/>
                <a:cs typeface="+mn-cs"/>
              </a:rPr>
              <a:t>Выживает не самый сильный и не самый умный, а тот, кто лучше всех откликается на изменения» </a:t>
            </a:r>
          </a:p>
          <a:p>
            <a:pPr algn="r">
              <a:buFont typeface="Wingdings" pitchFamily="2" charset="2"/>
              <a:buNone/>
            </a:pPr>
            <a:endParaRPr lang="ru-RU" sz="3600" b="1" i="1" dirty="0">
              <a:solidFill>
                <a:srgbClr val="002060"/>
              </a:solidFill>
              <a:latin typeface="+mj-lt"/>
              <a:cs typeface="+mn-cs"/>
            </a:endParaRPr>
          </a:p>
          <a:p>
            <a:pPr algn="r">
              <a:buFont typeface="Wingdings" pitchFamily="2" charset="2"/>
              <a:buNone/>
            </a:pPr>
            <a:r>
              <a:rPr lang="ru-RU" sz="3600" b="1" i="1" dirty="0">
                <a:solidFill>
                  <a:srgbClr val="002060"/>
                </a:solidFill>
                <a:latin typeface="+mj-lt"/>
                <a:cs typeface="+mn-cs"/>
              </a:rPr>
              <a:t>Чарльз Дарвин</a:t>
            </a:r>
          </a:p>
          <a:p>
            <a:pPr algn="ctr"/>
            <a:endParaRPr lang="ru-RU" sz="3600" b="1" i="1" dirty="0">
              <a:solidFill>
                <a:srgbClr val="002060"/>
              </a:solidFill>
              <a:latin typeface="+mj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/>
          <a:lstStyle/>
          <a:p>
            <a:r>
              <a:rPr lang="ru-RU" smtClean="0">
                <a:solidFill>
                  <a:srgbClr val="002060"/>
                </a:solidFill>
              </a:rPr>
              <a:t>СПАСИБО ЗА ВНИМАНИЕ!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398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92696"/>
            <a:ext cx="8229600" cy="5689054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«Если сегодня мы будем учить </a:t>
            </a:r>
          </a:p>
          <a:p>
            <a:pPr marL="0" indent="0"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так, как учили вчера, мы украдем </a:t>
            </a:r>
          </a:p>
          <a:p>
            <a:pPr marL="0" indent="0"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наших детей завтра»</a:t>
            </a:r>
          </a:p>
          <a:p>
            <a:pPr marL="0" indent="0" algn="r">
              <a:buNone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endParaRPr lang="en-US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en-US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Джон </a:t>
            </a:r>
            <a:r>
              <a:rPr lang="ru-RU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Дьюи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0" indent="0" algn="r">
              <a:buNone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американский педагог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https://vistanews.ru/uploads/posts/2017-10/1508256138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356992"/>
            <a:ext cx="2512070" cy="2244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/>
          <a:lstStyle/>
          <a:p>
            <a:pPr>
              <a:defRPr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Что же такое ИКТ?</a:t>
            </a:r>
            <a:endParaRPr lang="ru-RU" sz="28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606160" cy="5578053"/>
          </a:xfrm>
        </p:spPr>
        <p:txBody>
          <a:bodyPr/>
          <a:lstStyle/>
          <a:p>
            <a:pPr>
              <a:buFontTx/>
              <a:buNone/>
              <a:defRPr/>
            </a:pP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Tx/>
              <a:buNone/>
              <a:defRPr/>
            </a:pPr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Tx/>
              <a:buNone/>
              <a:defRPr/>
            </a:pP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  <a:p>
            <a:pPr indent="12700" algn="ctr"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Информационная 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технология 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indent="12700" algn="ctr"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indent="12700" algn="ctr"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indent="12700" algn="ctr"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Коммуникационная технология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Крест 3"/>
          <p:cNvSpPr/>
          <p:nvPr/>
        </p:nvSpPr>
        <p:spPr>
          <a:xfrm>
            <a:off x="4169408" y="2351298"/>
            <a:ext cx="914400" cy="914400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5531149"/>
              </p:ext>
            </p:extLst>
          </p:nvPr>
        </p:nvGraphicFramePr>
        <p:xfrm>
          <a:off x="714348" y="285729"/>
          <a:ext cx="8015286" cy="2071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098771"/>
              </p:ext>
            </p:extLst>
          </p:nvPr>
        </p:nvGraphicFramePr>
        <p:xfrm>
          <a:off x="395536" y="2500312"/>
          <a:ext cx="8424936" cy="3953023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8424936"/>
              </a:tblGrid>
              <a:tr h="395302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Федеральный закон   "Об образовании в Российской Федерации" </a:t>
                      </a:r>
                    </a:p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lang="ru-RU" sz="16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Статья 16.</a:t>
                      </a:r>
                      <a:r>
                        <a:rPr lang="en-US" sz="16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«Под электронным обучением понимается организация образовательной деятельности с применением информационных  технологий,  технических средств, а  также информационно-телекоммуникационных сетей…»</a:t>
                      </a:r>
                    </a:p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lang="ru-RU" sz="16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Статья 18. </a:t>
                      </a:r>
                      <a:r>
                        <a:rPr lang="ru-RU" sz="16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«В организациях, осуществляющих образовательную  деятельность, в</a:t>
                      </a:r>
                      <a:r>
                        <a:rPr lang="en-US" sz="16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целях  обеспечения  реализации  образовательных  программ  формируются</a:t>
                      </a:r>
                      <a:r>
                        <a:rPr lang="en-US" sz="16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библиотеки, в том числе цифровые (электронные) библиотеки…» </a:t>
                      </a:r>
                    </a:p>
                    <a:p>
                      <a:pPr marL="285750" marR="0" lvl="0" indent="-28575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lang="ru-RU" sz="16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Статья 29.</a:t>
                      </a:r>
                      <a:r>
                        <a:rPr lang="en-US" sz="1600" b="0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1600" b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Образовательные организации формируют открытые  и общедоступные информационные ресурсы, содержащие  информацию  об  их деятельности, и обеспечивают  доступ  к таким  ресурсам  посредством размещения их в информационно-телекоммуникационных сетях, в  том  числе  на официальном сайте образовательной организации в сети "Интернет». </a:t>
                      </a:r>
                    </a:p>
                  </a:txBody>
                  <a:tcPr marL="64717" marR="64717" marT="0" marB="0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00161056"/>
              </p:ext>
            </p:extLst>
          </p:nvPr>
        </p:nvGraphicFramePr>
        <p:xfrm>
          <a:off x="539551" y="1285875"/>
          <a:ext cx="8064897" cy="5095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196" name="Picture 3" descr="C:\Users\К\Desktop\0ab9868f2f121547b5e9aa17c02838b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417513"/>
            <a:ext cx="17145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501062" cy="1428750"/>
          </a:xfrm>
        </p:spPr>
        <p:txBody>
          <a:bodyPr/>
          <a:lstStyle/>
          <a:p>
            <a:pPr algn="just"/>
            <a:r>
              <a:rPr lang="ru-RU" sz="1800" b="1" i="1" dirty="0" smtClean="0">
                <a:solidFill>
                  <a:schemeClr val="tx1"/>
                </a:solidFill>
              </a:rPr>
              <a:t/>
            </a:r>
            <a:br>
              <a:rPr lang="ru-RU" sz="1800" b="1" i="1" dirty="0" smtClean="0">
                <a:solidFill>
                  <a:schemeClr val="tx1"/>
                </a:solidFill>
              </a:rPr>
            </a:br>
            <a:endParaRPr lang="ru-RU" sz="18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  <a:solidFill>
            <a:schemeClr val="accent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/>
          <a:lstStyle/>
          <a:p>
            <a:pPr indent="12700">
              <a:buFontTx/>
              <a:buNone/>
              <a:defRPr/>
            </a:pPr>
            <a:r>
              <a:rPr lang="ru-RU" sz="2000" b="1" i="1" dirty="0" smtClean="0"/>
              <a:t>     </a:t>
            </a:r>
          </a:p>
          <a:p>
            <a:pPr indent="12700" algn="ctr"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r>
              <a:rPr lang="ru-RU" sz="2800" b="1" i="1" dirty="0" smtClean="0">
                <a:solidFill>
                  <a:schemeClr val="accent1">
                    <a:lumMod val="25000"/>
                  </a:schemeClr>
                </a:solidFill>
              </a:rPr>
              <a:t>В </a:t>
            </a:r>
            <a:r>
              <a:rPr lang="ru-RU" sz="2800" b="1" i="1" u="sng" dirty="0" smtClean="0">
                <a:solidFill>
                  <a:schemeClr val="accent1">
                    <a:lumMod val="25000"/>
                  </a:schemeClr>
                </a:solidFill>
              </a:rPr>
              <a:t>Профессиональном стандарте «Педагог»</a:t>
            </a:r>
            <a:r>
              <a:rPr lang="en-US" sz="2800" b="1" i="1" u="sng" dirty="0" smtClean="0">
                <a:solidFill>
                  <a:schemeClr val="accent1">
                    <a:lumMod val="25000"/>
                  </a:schemeClr>
                </a:solidFill>
              </a:rPr>
              <a:t> </a:t>
            </a:r>
            <a:endParaRPr lang="ru-RU" sz="2800" b="1" i="1" u="sng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indent="12700" algn="ctr"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r>
              <a:rPr lang="ru-RU" sz="2800" b="1" i="1" dirty="0" smtClean="0">
                <a:solidFill>
                  <a:schemeClr val="accent1">
                    <a:lumMod val="25000"/>
                  </a:schemeClr>
                </a:solidFill>
              </a:rPr>
              <a:t>определены требования к педагогам: </a:t>
            </a:r>
            <a:endParaRPr lang="ru-RU" sz="2000" dirty="0" smtClean="0"/>
          </a:p>
          <a:p>
            <a:pPr indent="381000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2400" dirty="0" smtClean="0">
                <a:solidFill>
                  <a:schemeClr val="accent1">
                    <a:lumMod val="25000"/>
                  </a:schemeClr>
                </a:solidFill>
              </a:rPr>
              <a:t>Владеть ИКТ-компетенциями, необходимыми и достаточными для планирования, реализации и оценки образовательной работы с детьми раннего и дошкольного возраста</a:t>
            </a:r>
          </a:p>
          <a:p>
            <a:pPr indent="381000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2400" dirty="0" smtClean="0">
                <a:solidFill>
                  <a:schemeClr val="accent1">
                    <a:lumMod val="25000"/>
                  </a:schemeClr>
                </a:solidFill>
              </a:rPr>
              <a:t>Выстраивать партнерское взаимодействие с родителями (законными представителями) детей раннего и дошкольного возраста для решения образовательных задач, использовать методы и средства для их психолого-педагогического просвещения. </a:t>
            </a:r>
            <a:endParaRPr lang="ru-RU" sz="2400" dirty="0">
              <a:solidFill>
                <a:schemeClr val="accent1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Цели использования ИКТ </a:t>
            </a:r>
            <a:b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в образовательной деятельности ДОУ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568951" cy="4525963"/>
          </a:xfrm>
        </p:spPr>
        <p:txBody>
          <a:bodyPr/>
          <a:lstStyle/>
          <a:p>
            <a:pPr marL="0" lvl="0" indent="0" eaLnBrk="1" hangingPunct="1">
              <a:spcBef>
                <a:spcPct val="0"/>
              </a:spcBef>
              <a:buNone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Главной целью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внедрения информационных 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технологий является создание единого информационного 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пространства образовательного учреждения, системы, в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которой задействованы и на информационном уровне связаны</a:t>
            </a: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участники учебно-воспитательного процесса: администрация, педагоги, воспитанники и их родители.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Для реализации этого необходимы подготовленные педагогические кадры, способные сочетать традиционные методы обучения и современные информационные технологии.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Педагог должен не только уметь пользоваться компьютером и современным мультимедийным оборудованием, но и создавать свои образовательные ресурсы, широко использовать их в своей педагогической деятельности.</a:t>
            </a:r>
            <a:endParaRPr lang="ru-RU" i="1" dirty="0">
              <a:solidFill>
                <a:schemeClr val="accent1">
                  <a:lumMod val="25000"/>
                </a:schemeClr>
              </a:solidFill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40" y="1402884"/>
            <a:ext cx="8348860" cy="4874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8472487" cy="1143000"/>
          </a:xfrm>
        </p:spPr>
        <p:txBody>
          <a:bodyPr/>
          <a:lstStyle/>
          <a:p>
            <a:pPr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Средства ИКТ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01414" y="1318070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232" y="1565591"/>
            <a:ext cx="1609725" cy="132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661" y="1479867"/>
            <a:ext cx="1255713" cy="14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735" y="2760630"/>
            <a:ext cx="2341563" cy="2341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100381"/>
            <a:ext cx="884237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893" y="4107166"/>
            <a:ext cx="115252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52" y="1756792"/>
            <a:ext cx="1511300" cy="124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pPr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Области применения ИКТ педагогами ДОУ 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69950" lvl="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Ведение документации.</a:t>
            </a:r>
            <a:endParaRPr lang="en-US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869950" lvl="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Методическая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работа, повышение квалификации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педагога.</a:t>
            </a:r>
            <a:endParaRPr lang="en-US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869950" lvl="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Работа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с родителями. </a:t>
            </a:r>
            <a:endParaRPr lang="en-US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869950" lvl="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/>
            </a:pP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</a:rPr>
              <a:t>Воспитательно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</a:rPr>
              <a:t>– образовательный процесс.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A50021"/>
      </a:hlink>
      <a:folHlink>
        <a:srgbClr val="808080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A50021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1793</TotalTime>
  <Words>334</Words>
  <Application>Microsoft Office PowerPoint</Application>
  <PresentationFormat>Экран (4:3)</PresentationFormat>
  <Paragraphs>69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Monotype Corsiva</vt:lpstr>
      <vt:lpstr>Times New Roman</vt:lpstr>
      <vt:lpstr>Wingdings</vt:lpstr>
      <vt:lpstr>Оформление по умолчанию</vt:lpstr>
      <vt:lpstr>Муниципальное бюджетное  дошкольное образовательное учреждение Детский сад общеразвивающего вида с приоритетным направлением художественно – эстетического развития воспитанников «Родничок» с. Нежинка Оренбургского района Оренбургской области. </vt:lpstr>
      <vt:lpstr>Презентация PowerPoint</vt:lpstr>
      <vt:lpstr>Что же такое ИКТ?</vt:lpstr>
      <vt:lpstr>Презентация PowerPoint</vt:lpstr>
      <vt:lpstr>Презентация PowerPoint</vt:lpstr>
      <vt:lpstr> </vt:lpstr>
      <vt:lpstr>Цели использования ИКТ  в образовательной деятельности ДОУ</vt:lpstr>
      <vt:lpstr>Средства ИКТ</vt:lpstr>
      <vt:lpstr>Области применения ИКТ педагогами ДОУ </vt:lpstr>
      <vt:lpstr>Рекомендации по использованию ИКТ в работе с детьми в ДОУ</vt:lpstr>
      <vt:lpstr>Презентация PowerPoint</vt:lpstr>
      <vt:lpstr>СПАСИБО ЗА ВНИМАНИЕ!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Лилия Николаевна</cp:lastModifiedBy>
  <cp:revision>123</cp:revision>
  <dcterms:created xsi:type="dcterms:W3CDTF">2012-09-18T19:05:21Z</dcterms:created>
  <dcterms:modified xsi:type="dcterms:W3CDTF">2024-02-15T10:16:52Z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0008008c910000000000010243100207f6000400038000</vt:lpwstr>
  </property>
</Properties>
</file>