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2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lastView="sldThumbnailView">
  <p:normalViewPr>
    <p:restoredLeft sz="15617"/>
    <p:restoredTop sz="94793"/>
  </p:normalViewPr>
  <p:slideViewPr>
    <p:cSldViewPr snapToGrid="0">
      <p:cViewPr varScale="1">
        <p:scale>
          <a:sx n="67" d="100"/>
          <a:sy n="67" d="100"/>
        </p:scale>
        <p:origin x="834" y="60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slide" Target="slides/slide10.xml"  /><Relationship Id="rId12" Type="http://schemas.openxmlformats.org/officeDocument/2006/relationships/slide" Target="slides/slide11.xml"  /><Relationship Id="rId13" Type="http://schemas.openxmlformats.org/officeDocument/2006/relationships/slide" Target="slides/slide12.xml"  /><Relationship Id="rId14" Type="http://schemas.openxmlformats.org/officeDocument/2006/relationships/slide" Target="slides/slide13.xml"  /><Relationship Id="rId15" Type="http://schemas.openxmlformats.org/officeDocument/2006/relationships/slide" Target="slides/slide14.xml"  /><Relationship Id="rId16" Type="http://schemas.openxmlformats.org/officeDocument/2006/relationships/slide" Target="slides/slide15.xml"  /><Relationship Id="rId17" Type="http://schemas.openxmlformats.org/officeDocument/2006/relationships/slide" Target="slides/slide16.xml"  /><Relationship Id="rId18" Type="http://schemas.openxmlformats.org/officeDocument/2006/relationships/presProps" Target="presProps.xml"  /><Relationship Id="rId19" Type="http://schemas.openxmlformats.org/officeDocument/2006/relationships/viewProps" Target="viewProps.xml"  /><Relationship Id="rId2" Type="http://schemas.openxmlformats.org/officeDocument/2006/relationships/slide" Target="slides/slide1.xml"  /><Relationship Id="rId20" Type="http://schemas.openxmlformats.org/officeDocument/2006/relationships/theme" Target="theme/theme1.xml"  /><Relationship Id="rId21" Type="http://schemas.openxmlformats.org/officeDocument/2006/relationships/tableStyles" Target="tableStyles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883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626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983264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0787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0276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916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047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885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777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837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817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766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100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53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805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443355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slideLayout" Target="../slideLayouts/slideLayout13.xml"  /><Relationship Id="rId14" Type="http://schemas.openxmlformats.org/officeDocument/2006/relationships/slideLayout" Target="../slideLayouts/slideLayout14.xml"  /><Relationship Id="rId15" Type="http://schemas.openxmlformats.org/officeDocument/2006/relationships/slideLayout" Target="../slideLayouts/slideLayout15.xml"  /><Relationship Id="rId16" Type="http://schemas.openxmlformats.org/officeDocument/2006/relationships/slideLayout" Target="../slideLayouts/slideLayout16.xml"  /><Relationship Id="rId17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FEFD2-C7A7-4C52-887F-4C4C56C61C57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5B9B082-B801-4313-A9C4-0CEA4E788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325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9.png"  /><Relationship Id="rId3" Type="http://schemas.openxmlformats.org/officeDocument/2006/relationships/image" Target="../media/image10.png"  /><Relationship Id="rId4" Type="http://schemas.openxmlformats.org/officeDocument/2006/relationships/image" Target="../media/image11.png"  /><Relationship Id="rId5" Type="http://schemas.openxmlformats.org/officeDocument/2006/relationships/image" Target="../media/image12.pn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3.png"  /><Relationship Id="rId3" Type="http://schemas.openxmlformats.org/officeDocument/2006/relationships/image" Target="../media/image14.png"  /><Relationship Id="rId4" Type="http://schemas.openxmlformats.org/officeDocument/2006/relationships/image" Target="../media/image15.png"  /><Relationship Id="rId5" Type="http://schemas.openxmlformats.org/officeDocument/2006/relationships/image" Target="../media/image16.pn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7.png"  /><Relationship Id="rId3" Type="http://schemas.openxmlformats.org/officeDocument/2006/relationships/image" Target="../media/image18.png"  /><Relationship Id="rId4" Type="http://schemas.openxmlformats.org/officeDocument/2006/relationships/image" Target="../media/image19.png"  /><Relationship Id="rId5" Type="http://schemas.openxmlformats.org/officeDocument/2006/relationships/image" Target="../media/image20.pn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1.pn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2.pn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3.png"  /><Relationship Id="rId3" Type="http://schemas.openxmlformats.org/officeDocument/2006/relationships/image" Target="../media/image24.png"  /><Relationship Id="rId4" Type="http://schemas.openxmlformats.org/officeDocument/2006/relationships/image" Target="../media/image25.png"  /><Relationship Id="rId5" Type="http://schemas.openxmlformats.org/officeDocument/2006/relationships/image" Target="../media/image26.pn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.pn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3.png"  /><Relationship Id="rId3" Type="http://schemas.openxmlformats.org/officeDocument/2006/relationships/image" Target="../media/image4.png"  /><Relationship Id="rId4" Type="http://schemas.openxmlformats.org/officeDocument/2006/relationships/image" Target="../media/image5.png"  /><Relationship Id="rId5" Type="http://schemas.openxmlformats.org/officeDocument/2006/relationships/image" Target="../media/image6.png"  /><Relationship Id="rId6" Type="http://schemas.openxmlformats.org/officeDocument/2006/relationships/image" Target="../media/image7.png"  /><Relationship Id="rId7" Type="http://schemas.openxmlformats.org/officeDocument/2006/relationships/image" Target="../media/image8.pn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3.png"  /><Relationship Id="rId3" Type="http://schemas.openxmlformats.org/officeDocument/2006/relationships/image" Target="../media/image4.png"  /><Relationship Id="rId4" Type="http://schemas.openxmlformats.org/officeDocument/2006/relationships/image" Target="../media/image5.png"  /><Relationship Id="rId5" Type="http://schemas.openxmlformats.org/officeDocument/2006/relationships/image" Target="../media/image6.png"  /><Relationship Id="rId6" Type="http://schemas.openxmlformats.org/officeDocument/2006/relationships/image" Target="../media/image7.png"  /><Relationship Id="rId7" Type="http://schemas.openxmlformats.org/officeDocument/2006/relationships/image" Target="../media/image8.pn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7CA3A6-ABC3-47B6-A74F-FE4E7405B3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7712" y="-771525"/>
            <a:ext cx="8915399" cy="226278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Д/с «Родничок»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с.Нежинка</a:t>
            </a:r>
            <a:b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Оренбургского района Оренбургской области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6D6B36A-3282-4A40-8CA8-93B6788A2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3051" y="2074117"/>
            <a:ext cx="9775824" cy="4340971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«Наглядные и интерактивные пособия и игры как средство обучения в ДОО»</a:t>
            </a:r>
          </a:p>
          <a:p>
            <a:pPr algn="ctr"/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b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Ергалиева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Т.П.</a:t>
            </a:r>
          </a:p>
        </p:txBody>
      </p:sp>
    </p:spTree>
    <p:extLst>
      <p:ext uri="{BB962C8B-B14F-4D97-AF65-F5344CB8AC3E}">
        <p14:creationId xmlns:p14="http://schemas.microsoft.com/office/powerpoint/2010/main" val="702939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1025">
            <a:extLst>
              <a:ext uri="{FF2B5EF4-FFF2-40B4-BE49-F238E27FC236}">
                <a16:creationId xmlns:a16="http://schemas.microsoft.com/office/drawing/2014/main" id="{F532EE15-5626-4874-9319-FD52CF3AB97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74863" y="257175"/>
            <a:ext cx="3653630" cy="3171825"/>
          </a:xfrm>
          <a:prstGeom prst="rect">
            <a:avLst/>
          </a:prstGeom>
        </p:spPr>
      </p:pic>
      <p:pic>
        <p:nvPicPr>
          <p:cNvPr id="3" name="shape1026">
            <a:extLst>
              <a:ext uri="{FF2B5EF4-FFF2-40B4-BE49-F238E27FC236}">
                <a16:creationId xmlns:a16="http://schemas.microsoft.com/office/drawing/2014/main" id="{544514DE-3F7E-4A38-A66B-D1541AC59A3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51675" y="-142876"/>
            <a:ext cx="4278313" cy="3571876"/>
          </a:xfrm>
          <a:prstGeom prst="rect">
            <a:avLst/>
          </a:prstGeom>
        </p:spPr>
      </p:pic>
      <p:pic>
        <p:nvPicPr>
          <p:cNvPr id="4" name="shape1027">
            <a:extLst>
              <a:ext uri="{FF2B5EF4-FFF2-40B4-BE49-F238E27FC236}">
                <a16:creationId xmlns:a16="http://schemas.microsoft.com/office/drawing/2014/main" id="{B4E38092-40E3-432D-8F1D-90BAC9DCFF1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74863" y="3571874"/>
            <a:ext cx="3653630" cy="2638425"/>
          </a:xfrm>
          <a:prstGeom prst="rect">
            <a:avLst/>
          </a:prstGeom>
        </p:spPr>
      </p:pic>
      <p:pic>
        <p:nvPicPr>
          <p:cNvPr id="5" name="shape1028">
            <a:extLst>
              <a:ext uri="{FF2B5EF4-FFF2-40B4-BE49-F238E27FC236}">
                <a16:creationId xmlns:a16="http://schemas.microsoft.com/office/drawing/2014/main" id="{3F503947-AC3F-4513-9599-7A5FA968AC13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84168" y="3571875"/>
            <a:ext cx="4278313" cy="29718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1692FAD-759B-4599-AC9C-CB4BCB53AB76}"/>
              </a:ext>
            </a:extLst>
          </p:cNvPr>
          <p:cNvSpPr/>
          <p:nvPr/>
        </p:nvSpPr>
        <p:spPr>
          <a:xfrm>
            <a:off x="6686550" y="3571874"/>
            <a:ext cx="4278313" cy="2957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42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1028">
            <a:extLst>
              <a:ext uri="{FF2B5EF4-FFF2-40B4-BE49-F238E27FC236}">
                <a16:creationId xmlns:a16="http://schemas.microsoft.com/office/drawing/2014/main" id="{0743CDE7-3185-475F-B09E-CE2CA27C4B7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61288" y="3795712"/>
            <a:ext cx="3581400" cy="2679700"/>
          </a:xfrm>
          <a:prstGeom prst="rect">
            <a:avLst/>
          </a:prstGeom>
        </p:spPr>
      </p:pic>
      <p:pic>
        <p:nvPicPr>
          <p:cNvPr id="2" name="shape1025">
            <a:extLst>
              <a:ext uri="{FF2B5EF4-FFF2-40B4-BE49-F238E27FC236}">
                <a16:creationId xmlns:a16="http://schemas.microsoft.com/office/drawing/2014/main" id="{87D7618A-E23A-460C-97D4-793CB6E9769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08288" y="471488"/>
            <a:ext cx="3892550" cy="2573337"/>
          </a:xfrm>
          <a:prstGeom prst="rect">
            <a:avLst/>
          </a:prstGeom>
        </p:spPr>
      </p:pic>
      <p:pic>
        <p:nvPicPr>
          <p:cNvPr id="3" name="shape1026">
            <a:extLst>
              <a:ext uri="{FF2B5EF4-FFF2-40B4-BE49-F238E27FC236}">
                <a16:creationId xmlns:a16="http://schemas.microsoft.com/office/drawing/2014/main" id="{B21B8215-6D37-486F-B5AB-7629469E554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4950" y="3248025"/>
            <a:ext cx="3695700" cy="3390900"/>
          </a:xfrm>
          <a:prstGeom prst="rect">
            <a:avLst/>
          </a:prstGeom>
        </p:spPr>
      </p:pic>
      <p:pic>
        <p:nvPicPr>
          <p:cNvPr id="4" name="shape1027">
            <a:extLst>
              <a:ext uri="{FF2B5EF4-FFF2-40B4-BE49-F238E27FC236}">
                <a16:creationId xmlns:a16="http://schemas.microsoft.com/office/drawing/2014/main" id="{86E73EC4-F8BB-4153-97D8-BB6ED3D8EBE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93088" y="471488"/>
            <a:ext cx="3149600" cy="3175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4ECD2D9-4784-4E9A-A758-95918EED832C}"/>
              </a:ext>
            </a:extLst>
          </p:cNvPr>
          <p:cNvSpPr/>
          <p:nvPr/>
        </p:nvSpPr>
        <p:spPr>
          <a:xfrm>
            <a:off x="2808288" y="3257550"/>
            <a:ext cx="3692525" cy="3386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40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1026">
            <a:extLst>
              <a:ext uri="{FF2B5EF4-FFF2-40B4-BE49-F238E27FC236}">
                <a16:creationId xmlns:a16="http://schemas.microsoft.com/office/drawing/2014/main" id="{6D8C7196-33FA-416F-89C3-A7E41381481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56512" y="300038"/>
            <a:ext cx="3810000" cy="2865437"/>
          </a:xfrm>
          <a:prstGeom prst="rect">
            <a:avLst/>
          </a:prstGeom>
        </p:spPr>
      </p:pic>
      <p:pic>
        <p:nvPicPr>
          <p:cNvPr id="3" name="shape1025">
            <a:extLst>
              <a:ext uri="{FF2B5EF4-FFF2-40B4-BE49-F238E27FC236}">
                <a16:creationId xmlns:a16="http://schemas.microsoft.com/office/drawing/2014/main" id="{BF30D05A-AB7F-4F57-84B4-9AB31C68D8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58963" y="114299"/>
            <a:ext cx="4394200" cy="3314701"/>
          </a:xfrm>
          <a:prstGeom prst="rect">
            <a:avLst/>
          </a:prstGeom>
        </p:spPr>
      </p:pic>
      <p:pic>
        <p:nvPicPr>
          <p:cNvPr id="4" name="shape1027">
            <a:extLst>
              <a:ext uri="{FF2B5EF4-FFF2-40B4-BE49-F238E27FC236}">
                <a16:creationId xmlns:a16="http://schemas.microsoft.com/office/drawing/2014/main" id="{FDFB8E8D-DBBC-4AEA-9D4D-63E947CDDD7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58963" y="3334544"/>
            <a:ext cx="3975100" cy="3009900"/>
          </a:xfrm>
          <a:prstGeom prst="rect">
            <a:avLst/>
          </a:prstGeom>
        </p:spPr>
      </p:pic>
      <p:pic>
        <p:nvPicPr>
          <p:cNvPr id="5" name="shape1028">
            <a:extLst>
              <a:ext uri="{FF2B5EF4-FFF2-40B4-BE49-F238E27FC236}">
                <a16:creationId xmlns:a16="http://schemas.microsoft.com/office/drawing/2014/main" id="{094E0FBE-42C3-4FF4-8063-F08106F4810C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56512" y="3243262"/>
            <a:ext cx="3810000" cy="33147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A29750F-05DE-44B7-9865-4FD81A9D23D5}"/>
              </a:ext>
            </a:extLst>
          </p:cNvPr>
          <p:cNvSpPr/>
          <p:nvPr/>
        </p:nvSpPr>
        <p:spPr>
          <a:xfrm>
            <a:off x="7656512" y="300038"/>
            <a:ext cx="3810000" cy="282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9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E63179-9813-48CF-84E1-1B48217FF3F6}"/>
              </a:ext>
            </a:extLst>
          </p:cNvPr>
          <p:cNvSpPr txBox="1"/>
          <p:nvPr/>
        </p:nvSpPr>
        <p:spPr>
          <a:xfrm>
            <a:off x="1689498" y="267556"/>
            <a:ext cx="6093618" cy="6961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ИЗ КАКОГО ПРОИЗВЕДЕНИЯ ЭТИ СТРОКИ?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3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Вот и вылечил он их,</a:t>
            </a:r>
            <a:endParaRPr lang="ru-RU" sz="36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3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Лимпопо!</a:t>
            </a:r>
            <a:endParaRPr lang="ru-RU" sz="36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3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Вот и вылечил больных,</a:t>
            </a:r>
            <a:endParaRPr lang="ru-RU" sz="36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3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Лимпопо!</a:t>
            </a:r>
            <a:endParaRPr lang="ru-RU" sz="36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3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И пошли они смеяться, </a:t>
            </a:r>
            <a:endParaRPr lang="ru-RU" sz="36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3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Лимпопо!</a:t>
            </a:r>
            <a:endParaRPr lang="ru-RU" sz="36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3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И плясать и баловаться,</a:t>
            </a:r>
            <a:endParaRPr lang="ru-RU" sz="36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3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Лимпопо!</a:t>
            </a:r>
            <a:endParaRPr lang="ru-RU" sz="36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pic>
        <p:nvPicPr>
          <p:cNvPr id="4" name="shape1025">
            <a:extLst>
              <a:ext uri="{FF2B5EF4-FFF2-40B4-BE49-F238E27FC236}">
                <a16:creationId xmlns:a16="http://schemas.microsoft.com/office/drawing/2014/main" id="{94C9067C-2453-4342-B5CC-7C6E4CF33B8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29449" y="571499"/>
            <a:ext cx="4943475" cy="591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09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56DE68-6749-4C54-A3CF-B36CF817CD47}"/>
              </a:ext>
            </a:extLst>
          </p:cNvPr>
          <p:cNvSpPr txBox="1"/>
          <p:nvPr/>
        </p:nvSpPr>
        <p:spPr>
          <a:xfrm>
            <a:off x="1971675" y="671512"/>
            <a:ext cx="867251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ОГРАДУ КАКОГО САДА ПЕРЕПРЫГНУЛ ГРЯЗНУЛЯ ИЗ СКАЗКИ «МОЙДОДЫР»?</a:t>
            </a:r>
          </a:p>
          <a:p>
            <a:pPr algn="ctr"/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ответов: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Александровский сад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Ботанический сад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Таврический сад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Летний сад</a:t>
            </a:r>
          </a:p>
        </p:txBody>
      </p:sp>
      <p:pic>
        <p:nvPicPr>
          <p:cNvPr id="4" name="shape1028">
            <a:extLst>
              <a:ext uri="{FF2B5EF4-FFF2-40B4-BE49-F238E27FC236}">
                <a16:creationId xmlns:a16="http://schemas.microsoft.com/office/drawing/2014/main" id="{6268BE6A-73F6-487F-AD19-40610F90E95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1715392"/>
            <a:ext cx="5949950" cy="4771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8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1032">
            <a:extLst>
              <a:ext uri="{FF2B5EF4-FFF2-40B4-BE49-F238E27FC236}">
                <a16:creationId xmlns:a16="http://schemas.microsoft.com/office/drawing/2014/main" id="{A04A3A04-BD93-4E18-B085-2CBF01EE512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49080" y="3429000"/>
            <a:ext cx="2480470" cy="3429000"/>
          </a:xfrm>
          <a:prstGeom prst="rect">
            <a:avLst/>
          </a:prstGeom>
        </p:spPr>
      </p:pic>
      <p:pic>
        <p:nvPicPr>
          <p:cNvPr id="2" name="shape1029">
            <a:extLst>
              <a:ext uri="{FF2B5EF4-FFF2-40B4-BE49-F238E27FC236}">
                <a16:creationId xmlns:a16="http://schemas.microsoft.com/office/drawing/2014/main" id="{D03EEF35-1529-4F6F-B90A-B5C692AF1FF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10662" y="1955800"/>
            <a:ext cx="2790825" cy="3587750"/>
          </a:xfrm>
          <a:prstGeom prst="rect">
            <a:avLst/>
          </a:prstGeom>
        </p:spPr>
      </p:pic>
      <p:pic>
        <p:nvPicPr>
          <p:cNvPr id="3" name="shape1030">
            <a:extLst>
              <a:ext uri="{FF2B5EF4-FFF2-40B4-BE49-F238E27FC236}">
                <a16:creationId xmlns:a16="http://schemas.microsoft.com/office/drawing/2014/main" id="{A2DDB4A2-63D4-4C82-9211-C3BC8F97F9C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4827" y="1198210"/>
            <a:ext cx="4191001" cy="2501196"/>
          </a:xfrm>
          <a:prstGeom prst="rect">
            <a:avLst/>
          </a:prstGeom>
        </p:spPr>
      </p:pic>
      <p:pic>
        <p:nvPicPr>
          <p:cNvPr id="4" name="shape1031">
            <a:extLst>
              <a:ext uri="{FF2B5EF4-FFF2-40B4-BE49-F238E27FC236}">
                <a16:creationId xmlns:a16="http://schemas.microsoft.com/office/drawing/2014/main" id="{DB9E51A7-3EC5-485C-ACA9-1C8BDF2340A9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2761" y="1955800"/>
            <a:ext cx="3173413" cy="35877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A2FD33-CDB9-46C2-9720-57842C3F176C}"/>
              </a:ext>
            </a:extLst>
          </p:cNvPr>
          <p:cNvSpPr txBox="1"/>
          <p:nvPr/>
        </p:nvSpPr>
        <p:spPr>
          <a:xfrm>
            <a:off x="2271713" y="100013"/>
            <a:ext cx="8886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ИЗ ЭТИХ СКАЗОК ЛИШНЯЯ?</a:t>
            </a:r>
          </a:p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ЕЁ АВТОР?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A47ABD6-8DFF-40A2-9561-B7E268A047BA}"/>
              </a:ext>
            </a:extLst>
          </p:cNvPr>
          <p:cNvSpPr/>
          <p:nvPr/>
        </p:nvSpPr>
        <p:spPr>
          <a:xfrm>
            <a:off x="4291008" y="1198210"/>
            <a:ext cx="4338642" cy="2501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19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454528-0FAA-4A55-A2C6-5DCC1DF188F4}"/>
              </a:ext>
            </a:extLst>
          </p:cNvPr>
          <p:cNvSpPr txBox="1"/>
          <p:nvPr/>
        </p:nvSpPr>
        <p:spPr>
          <a:xfrm rot="20458539">
            <a:off x="2100263" y="2228850"/>
            <a:ext cx="94011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3862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6C1B23-E2FF-4D14-8F02-B81F033A3E4B}"/>
              </a:ext>
            </a:extLst>
          </p:cNvPr>
          <p:cNvSpPr txBox="1"/>
          <p:nvPr/>
        </p:nvSpPr>
        <p:spPr>
          <a:xfrm>
            <a:off x="1557337" y="302359"/>
            <a:ext cx="1035843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и обогащение знаний педагогов об использовании наглядных и интерактивных пособий и игр в образовательном процессе в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Доо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Дать педагогом понятие о наглядных и интерактивных пособиях и играх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Совершенствовать знания педагогов в развитии психических процессов дошкольников и в применении приемов для их развития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Познакомить с методами и приемами наглядно-интерактивных игр и их использование в работе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Развивать мышление, воображение, фантазию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Закреплять положительные, доверительные отношения между педагогами</a:t>
            </a:r>
          </a:p>
        </p:txBody>
      </p:sp>
    </p:spTree>
    <p:extLst>
      <p:ext uri="{BB962C8B-B14F-4D97-AF65-F5344CB8AC3E}">
        <p14:creationId xmlns:p14="http://schemas.microsoft.com/office/powerpoint/2010/main" val="1931081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2B5DDD-D97B-4ADA-8379-130EDB199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8574" y="2005235"/>
            <a:ext cx="8911687" cy="243817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на развитие внимания, фантазии, воображения</a:t>
            </a:r>
          </a:p>
        </p:txBody>
      </p:sp>
    </p:spTree>
    <p:extLst>
      <p:ext uri="{BB962C8B-B14F-4D97-AF65-F5344CB8AC3E}">
        <p14:creationId xmlns:p14="http://schemas.microsoft.com/office/powerpoint/2010/main" val="1513042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1025">
            <a:extLst>
              <a:ext uri="{FF2B5EF4-FFF2-40B4-BE49-F238E27FC236}">
                <a16:creationId xmlns:a16="http://schemas.microsoft.com/office/drawing/2014/main" id="{5425358B-6743-4D95-8D7A-E4E19FC67DB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7194" y="91757"/>
            <a:ext cx="9642793" cy="667448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7F7DBF-B938-419D-8A38-9A3927573D3F}"/>
              </a:ext>
            </a:extLst>
          </p:cNvPr>
          <p:cNvSpPr/>
          <p:nvPr/>
        </p:nvSpPr>
        <p:spPr>
          <a:xfrm>
            <a:off x="1687194" y="91757"/>
            <a:ext cx="9642793" cy="66744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74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1025"/>
          <p:cNvPicPr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1687195" y="91757"/>
            <a:ext cx="9785668" cy="66744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315450" y="2586038"/>
            <a:ext cx="1957388" cy="1700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00263" y="4762500"/>
            <a:ext cx="1671637" cy="162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1025">
            <a:extLst>
              <a:ext uri="{FF2B5EF4-FFF2-40B4-BE49-F238E27FC236}">
                <a16:creationId xmlns:a16="http://schemas.microsoft.com/office/drawing/2014/main" id="{0EE18E82-4117-4004-A93F-74474FE419E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525" y="157163"/>
            <a:ext cx="8829675" cy="648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303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CA8B6141-79C5-44BD-BEB9-FFA8665B2B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159975"/>
              </p:ext>
            </p:extLst>
          </p:nvPr>
        </p:nvGraphicFramePr>
        <p:xfrm>
          <a:off x="1874839" y="674157"/>
          <a:ext cx="9240837" cy="5509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0279">
                  <a:extLst>
                    <a:ext uri="{9D8B030D-6E8A-4147-A177-3AD203B41FA5}">
                      <a16:colId xmlns:a16="http://schemas.microsoft.com/office/drawing/2014/main" val="639069918"/>
                    </a:ext>
                  </a:extLst>
                </a:gridCol>
                <a:gridCol w="3080279">
                  <a:extLst>
                    <a:ext uri="{9D8B030D-6E8A-4147-A177-3AD203B41FA5}">
                      <a16:colId xmlns:a16="http://schemas.microsoft.com/office/drawing/2014/main" val="3087662201"/>
                    </a:ext>
                  </a:extLst>
                </a:gridCol>
                <a:gridCol w="3080279">
                  <a:extLst>
                    <a:ext uri="{9D8B030D-6E8A-4147-A177-3AD203B41FA5}">
                      <a16:colId xmlns:a16="http://schemas.microsoft.com/office/drawing/2014/main" val="1164519669"/>
                    </a:ext>
                  </a:extLst>
                </a:gridCol>
              </a:tblGrid>
              <a:tr h="27548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204298"/>
                  </a:ext>
                </a:extLst>
              </a:tr>
              <a:tr h="275484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2066445"/>
                  </a:ext>
                </a:extLst>
              </a:tr>
            </a:tbl>
          </a:graphicData>
        </a:graphic>
      </p:graphicFrame>
      <p:pic>
        <p:nvPicPr>
          <p:cNvPr id="3" name="shape1025">
            <a:extLst>
              <a:ext uri="{FF2B5EF4-FFF2-40B4-BE49-F238E27FC236}">
                <a16:creationId xmlns:a16="http://schemas.microsoft.com/office/drawing/2014/main" id="{B0A33C55-5415-4DED-A0DF-DB79AD30AA2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6662" y="774170"/>
            <a:ext cx="1836738" cy="2543175"/>
          </a:xfrm>
          <a:prstGeom prst="rect">
            <a:avLst/>
          </a:prstGeom>
        </p:spPr>
      </p:pic>
      <p:pic>
        <p:nvPicPr>
          <p:cNvPr id="4" name="shape1026">
            <a:extLst>
              <a:ext uri="{FF2B5EF4-FFF2-40B4-BE49-F238E27FC236}">
                <a16:creationId xmlns:a16="http://schemas.microsoft.com/office/drawing/2014/main" id="{1CB4CA45-ED29-4321-AE7A-5608B9DBEFF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76850" y="972607"/>
            <a:ext cx="2209800" cy="2146300"/>
          </a:xfrm>
          <a:prstGeom prst="rect">
            <a:avLst/>
          </a:prstGeom>
        </p:spPr>
      </p:pic>
      <p:pic>
        <p:nvPicPr>
          <p:cNvPr id="5" name="shape1027">
            <a:extLst>
              <a:ext uri="{FF2B5EF4-FFF2-40B4-BE49-F238E27FC236}">
                <a16:creationId xmlns:a16="http://schemas.microsoft.com/office/drawing/2014/main" id="{AE6FF078-2345-4950-9150-67A620F1CBF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43951" y="871007"/>
            <a:ext cx="1892300" cy="2349500"/>
          </a:xfrm>
          <a:prstGeom prst="rect">
            <a:avLst/>
          </a:prstGeom>
        </p:spPr>
      </p:pic>
      <p:pic>
        <p:nvPicPr>
          <p:cNvPr id="6" name="shape1028">
            <a:extLst>
              <a:ext uri="{FF2B5EF4-FFF2-40B4-BE49-F238E27FC236}">
                <a16:creationId xmlns:a16="http://schemas.microsoft.com/office/drawing/2014/main" id="{FEEC5DE9-9F2A-4E5D-9646-C55844E2F3E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26451" y="3618443"/>
            <a:ext cx="2527300" cy="2565400"/>
          </a:xfrm>
          <a:prstGeom prst="rect">
            <a:avLst/>
          </a:prstGeom>
        </p:spPr>
      </p:pic>
      <p:pic>
        <p:nvPicPr>
          <p:cNvPr id="7" name="shape1029">
            <a:extLst>
              <a:ext uri="{FF2B5EF4-FFF2-40B4-BE49-F238E27FC236}">
                <a16:creationId xmlns:a16="http://schemas.microsoft.com/office/drawing/2014/main" id="{2A2F3959-2496-4862-B83C-268E03C326F4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45531" y="3612093"/>
            <a:ext cx="2159000" cy="2286000"/>
          </a:xfrm>
          <a:prstGeom prst="rect">
            <a:avLst/>
          </a:prstGeom>
        </p:spPr>
      </p:pic>
      <p:pic>
        <p:nvPicPr>
          <p:cNvPr id="8" name="shape1030">
            <a:extLst>
              <a:ext uri="{FF2B5EF4-FFF2-40B4-BE49-F238E27FC236}">
                <a16:creationId xmlns:a16="http://schemas.microsoft.com/office/drawing/2014/main" id="{FED9DA98-3878-4246-8CEA-3D6278383D4E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65291" y="3612093"/>
            <a:ext cx="32004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619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0DB2D8F2-22E6-4370-9C79-38B082EA7C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894153"/>
              </p:ext>
            </p:extLst>
          </p:nvPr>
        </p:nvGraphicFramePr>
        <p:xfrm>
          <a:off x="2032001" y="534986"/>
          <a:ext cx="9185274" cy="56832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758">
                  <a:extLst>
                    <a:ext uri="{9D8B030D-6E8A-4147-A177-3AD203B41FA5}">
                      <a16:colId xmlns:a16="http://schemas.microsoft.com/office/drawing/2014/main" val="1235775570"/>
                    </a:ext>
                  </a:extLst>
                </a:gridCol>
                <a:gridCol w="3061758">
                  <a:extLst>
                    <a:ext uri="{9D8B030D-6E8A-4147-A177-3AD203B41FA5}">
                      <a16:colId xmlns:a16="http://schemas.microsoft.com/office/drawing/2014/main" val="1184943881"/>
                    </a:ext>
                  </a:extLst>
                </a:gridCol>
                <a:gridCol w="3061758">
                  <a:extLst>
                    <a:ext uri="{9D8B030D-6E8A-4147-A177-3AD203B41FA5}">
                      <a16:colId xmlns:a16="http://schemas.microsoft.com/office/drawing/2014/main" val="1266795097"/>
                    </a:ext>
                  </a:extLst>
                </a:gridCol>
              </a:tblGrid>
              <a:tr h="28416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690314"/>
                  </a:ext>
                </a:extLst>
              </a:tr>
              <a:tr h="28416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8426782"/>
                  </a:ext>
                </a:extLst>
              </a:tr>
            </a:tbl>
          </a:graphicData>
        </a:graphic>
      </p:graphicFrame>
      <p:pic>
        <p:nvPicPr>
          <p:cNvPr id="2" name="shape1025">
            <a:extLst>
              <a:ext uri="{FF2B5EF4-FFF2-40B4-BE49-F238E27FC236}">
                <a16:creationId xmlns:a16="http://schemas.microsoft.com/office/drawing/2014/main" id="{8B4BC85F-0F6F-4874-B264-6F57024219A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59832" y="534987"/>
            <a:ext cx="1892300" cy="2730500"/>
          </a:xfrm>
          <a:prstGeom prst="rect">
            <a:avLst/>
          </a:prstGeom>
        </p:spPr>
      </p:pic>
      <p:pic>
        <p:nvPicPr>
          <p:cNvPr id="3" name="shape1026">
            <a:extLst>
              <a:ext uri="{FF2B5EF4-FFF2-40B4-BE49-F238E27FC236}">
                <a16:creationId xmlns:a16="http://schemas.microsoft.com/office/drawing/2014/main" id="{B887DB47-3067-4B37-A43B-450A94512F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38775" y="928687"/>
            <a:ext cx="2209800" cy="2146300"/>
          </a:xfrm>
          <a:prstGeom prst="rect">
            <a:avLst/>
          </a:prstGeom>
        </p:spPr>
      </p:pic>
      <p:pic>
        <p:nvPicPr>
          <p:cNvPr id="4" name="shape1027">
            <a:extLst>
              <a:ext uri="{FF2B5EF4-FFF2-40B4-BE49-F238E27FC236}">
                <a16:creationId xmlns:a16="http://schemas.microsoft.com/office/drawing/2014/main" id="{A8DEA8A2-2E65-4093-A11A-71F66DBD25E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64562" y="725487"/>
            <a:ext cx="1892300" cy="2349500"/>
          </a:xfrm>
          <a:prstGeom prst="rect">
            <a:avLst/>
          </a:prstGeom>
        </p:spPr>
      </p:pic>
      <p:pic>
        <p:nvPicPr>
          <p:cNvPr id="5" name="shape1028">
            <a:extLst>
              <a:ext uri="{FF2B5EF4-FFF2-40B4-BE49-F238E27FC236}">
                <a16:creationId xmlns:a16="http://schemas.microsoft.com/office/drawing/2014/main" id="{4DB634BB-50EF-4028-9386-70694D31DDE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31224" y="3489326"/>
            <a:ext cx="2527300" cy="2565400"/>
          </a:xfrm>
          <a:prstGeom prst="rect">
            <a:avLst/>
          </a:prstGeom>
        </p:spPr>
      </p:pic>
      <p:pic>
        <p:nvPicPr>
          <p:cNvPr id="6" name="shape1029">
            <a:extLst>
              <a:ext uri="{FF2B5EF4-FFF2-40B4-BE49-F238E27FC236}">
                <a16:creationId xmlns:a16="http://schemas.microsoft.com/office/drawing/2014/main" id="{C7017C10-07B9-41FD-91A7-A03A8A0AFE4D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59832" y="3574265"/>
            <a:ext cx="2159000" cy="2286000"/>
          </a:xfrm>
          <a:prstGeom prst="rect">
            <a:avLst/>
          </a:prstGeom>
        </p:spPr>
      </p:pic>
      <p:pic>
        <p:nvPicPr>
          <p:cNvPr id="7" name="shape1030">
            <a:extLst>
              <a:ext uri="{FF2B5EF4-FFF2-40B4-BE49-F238E27FC236}">
                <a16:creationId xmlns:a16="http://schemas.microsoft.com/office/drawing/2014/main" id="{E3972B20-57C4-45D3-8BB9-DF6826DD30CE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4438" y="3594101"/>
            <a:ext cx="3200400" cy="247650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F01A126-18C7-4556-AD36-D436B43D0656}"/>
              </a:ext>
            </a:extLst>
          </p:cNvPr>
          <p:cNvSpPr/>
          <p:nvPr/>
        </p:nvSpPr>
        <p:spPr>
          <a:xfrm>
            <a:off x="2274888" y="725487"/>
            <a:ext cx="2528887" cy="2490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37B5CB9-14C0-4FA5-A9F7-23857CDC5EA0}"/>
              </a:ext>
            </a:extLst>
          </p:cNvPr>
          <p:cNvSpPr/>
          <p:nvPr/>
        </p:nvSpPr>
        <p:spPr>
          <a:xfrm>
            <a:off x="5438775" y="787399"/>
            <a:ext cx="2401095" cy="2476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8BDCDC2-D105-4B82-8A40-1909101D3B0E}"/>
              </a:ext>
            </a:extLst>
          </p:cNvPr>
          <p:cNvSpPr/>
          <p:nvPr/>
        </p:nvSpPr>
        <p:spPr>
          <a:xfrm>
            <a:off x="8639966" y="725487"/>
            <a:ext cx="2401095" cy="2476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D5251F2-6BCD-4728-B3C6-DC7D102052E2}"/>
              </a:ext>
            </a:extLst>
          </p:cNvPr>
          <p:cNvSpPr/>
          <p:nvPr/>
        </p:nvSpPr>
        <p:spPr>
          <a:xfrm>
            <a:off x="2399505" y="3528212"/>
            <a:ext cx="2401095" cy="2476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46A0314-7F71-4027-9A03-2D8DEF41D9BF}"/>
              </a:ext>
            </a:extLst>
          </p:cNvPr>
          <p:cNvSpPr/>
          <p:nvPr/>
        </p:nvSpPr>
        <p:spPr>
          <a:xfrm>
            <a:off x="5343127" y="3574265"/>
            <a:ext cx="2401095" cy="2476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D9AC456-993F-4AD7-85B0-5F4DEF6E52E8}"/>
              </a:ext>
            </a:extLst>
          </p:cNvPr>
          <p:cNvSpPr/>
          <p:nvPr/>
        </p:nvSpPr>
        <p:spPr>
          <a:xfrm>
            <a:off x="8456215" y="3528212"/>
            <a:ext cx="2401095" cy="2476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673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8C1C771-5E8B-4CE8-B411-4C54CE27753E}"/>
              </a:ext>
            </a:extLst>
          </p:cNvPr>
          <p:cNvSpPr/>
          <p:nvPr/>
        </p:nvSpPr>
        <p:spPr>
          <a:xfrm>
            <a:off x="2314575" y="671513"/>
            <a:ext cx="3781425" cy="2114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F74901FD-A908-4A5D-9F3E-95EAA32D4924}"/>
              </a:ext>
            </a:extLst>
          </p:cNvPr>
          <p:cNvSpPr/>
          <p:nvPr/>
        </p:nvSpPr>
        <p:spPr>
          <a:xfrm>
            <a:off x="7643813" y="342900"/>
            <a:ext cx="3086100" cy="3086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>
            <a:extLst>
              <a:ext uri="{FF2B5EF4-FFF2-40B4-BE49-F238E27FC236}">
                <a16:creationId xmlns:a16="http://schemas.microsoft.com/office/drawing/2014/main" id="{DC89E04D-F221-45CC-8F00-DC611CCD5431}"/>
              </a:ext>
            </a:extLst>
          </p:cNvPr>
          <p:cNvSpPr/>
          <p:nvPr/>
        </p:nvSpPr>
        <p:spPr>
          <a:xfrm>
            <a:off x="2176463" y="3243262"/>
            <a:ext cx="3781425" cy="29432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81107E66-52D3-469A-92AA-9F3FE242DA5C}"/>
              </a:ext>
            </a:extLst>
          </p:cNvPr>
          <p:cNvSpPr/>
          <p:nvPr/>
        </p:nvSpPr>
        <p:spPr>
          <a:xfrm>
            <a:off x="6786563" y="4129087"/>
            <a:ext cx="4800600" cy="2057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80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20"/>
        <a:ea typeface=""/>
        <a:cs typeface=""/>
        <a:font script="Jpan" typeface="メイリオ"/>
        <a:font script="Hang" typeface="HY중고딕"/>
        <a:font script="Hans" typeface="幼圆"/>
        <a:font script="Hant" typeface="Microsoft JhengHei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20"/>
        <a:ea typeface=""/>
        <a:cs typeface=""/>
        <a:font script="Jpan" typeface="メイリオ"/>
        <a:font script="Hang" typeface="HY중고딕"/>
        <a:font script="Hans" typeface="幼圆"/>
        <a:font script="Hant" typeface="Microsoft JhengHei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135</ep:Words>
  <ep:PresentationFormat>Широкоэкранный</ep:PresentationFormat>
  <ep:Paragraphs>31</ep:Paragraphs>
  <ep:Slides>16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16</vt:i4>
      </vt:variant>
    </vt:vector>
  </ep:HeadingPairs>
  <ep:TitlesOfParts>
    <vt:vector size="17" baseType="lpstr">
      <vt:lpstr>Легкий дым</vt:lpstr>
      <vt:lpstr>МБДОУ Д/с «Родничок» с.Нежинка Оренбургского района Оренбургской области</vt:lpstr>
      <vt:lpstr>Слайд 2</vt:lpstr>
      <vt:lpstr>Упражнения на развитие внимания, фантазии, воображения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2024-02-13T07:35:31.000</dcterms:created>
  <dc:creator>марина</dc:creator>
  <cp:lastModifiedBy>1</cp:lastModifiedBy>
  <dcterms:modified xsi:type="dcterms:W3CDTF">2024-02-13T13:11:38.017</dcterms:modified>
  <cp:revision>13</cp:revision>
  <dc:title>МБДОУ Д/с «Родничок» с.Нежинка Оренбургская область Оренбургский район</dc:title>
  <cp:version>0906.0100.01</cp:version>
</cp:coreProperties>
</file>